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67" r:id="rId2"/>
    <p:sldId id="261" r:id="rId3"/>
    <p:sldId id="268" r:id="rId4"/>
    <p:sldId id="272" r:id="rId5"/>
    <p:sldId id="276" r:id="rId6"/>
    <p:sldId id="290" r:id="rId7"/>
    <p:sldId id="262" r:id="rId8"/>
    <p:sldId id="292" r:id="rId9"/>
    <p:sldId id="258" r:id="rId10"/>
    <p:sldId id="260" r:id="rId11"/>
    <p:sldId id="266"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144qr7tTx+Nnp+hEojK+kA==" hashData="LWLZH4XGDwO436Ui+OH8l6+Wa3rcEskat+cOEJmjBgSivoYXBPFPLx/PXn4ymMi6ThYjMWbdrWvc7sYs7mGPFA=="/>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6" autoAdjust="0"/>
    <p:restoredTop sz="94660"/>
  </p:normalViewPr>
  <p:slideViewPr>
    <p:cSldViewPr snapToGrid="0">
      <p:cViewPr varScale="1">
        <p:scale>
          <a:sx n="104" d="100"/>
          <a:sy n="104" d="100"/>
        </p:scale>
        <p:origin x="232" y="4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087F11-5307-4728-9BFF-A63889DB5806}" type="datetimeFigureOut">
              <a:rPr lang="en-US" smtClean="0"/>
              <a:t>1/14/19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0B2B86-DDB7-4D22-A213-4293775AB14B}" type="slidenum">
              <a:rPr lang="en-US" smtClean="0"/>
              <a:t>‹#›</a:t>
            </a:fld>
            <a:endParaRPr lang="en-US"/>
          </a:p>
        </p:txBody>
      </p:sp>
    </p:spTree>
    <p:extLst>
      <p:ext uri="{BB962C8B-B14F-4D97-AF65-F5344CB8AC3E}">
        <p14:creationId xmlns:p14="http://schemas.microsoft.com/office/powerpoint/2010/main" val="13624182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6768CDA-25BC-3145-B0A5-6FBBD8EAD6D1}" type="slidenum">
              <a:rPr lang="en-US" smtClean="0"/>
              <a:t>9</a:t>
            </a:fld>
            <a:endParaRPr lang="en-US"/>
          </a:p>
        </p:txBody>
      </p:sp>
    </p:spTree>
    <p:extLst>
      <p:ext uri="{BB962C8B-B14F-4D97-AF65-F5344CB8AC3E}">
        <p14:creationId xmlns:p14="http://schemas.microsoft.com/office/powerpoint/2010/main" val="28738893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6768CDA-25BC-3145-B0A5-6FBBD8EAD6D1}" type="slidenum">
              <a:rPr lang="en-US" smtClean="0"/>
              <a:t>10</a:t>
            </a:fld>
            <a:endParaRPr lang="en-US"/>
          </a:p>
        </p:txBody>
      </p:sp>
    </p:spTree>
    <p:extLst>
      <p:ext uri="{BB962C8B-B14F-4D97-AF65-F5344CB8AC3E}">
        <p14:creationId xmlns:p14="http://schemas.microsoft.com/office/powerpoint/2010/main" val="17023318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9F79E191-3391-4DC8-8A0A-AFC8CEED5589}" type="datetimeFigureOut">
              <a:rPr lang="en-US" smtClean="0"/>
              <a:t>1/14/19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7C0B84-DD41-41E5-A47E-6F8807A6E2E3}" type="slidenum">
              <a:rPr lang="en-US" smtClean="0"/>
              <a:t>‹#›</a:t>
            </a:fld>
            <a:endParaRPr lang="en-US"/>
          </a:p>
        </p:txBody>
      </p:sp>
    </p:spTree>
    <p:extLst>
      <p:ext uri="{BB962C8B-B14F-4D97-AF65-F5344CB8AC3E}">
        <p14:creationId xmlns:p14="http://schemas.microsoft.com/office/powerpoint/2010/main" val="11373795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F79E191-3391-4DC8-8A0A-AFC8CEED5589}" type="datetimeFigureOut">
              <a:rPr lang="en-US" smtClean="0"/>
              <a:t>1/14/19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7C0B84-DD41-41E5-A47E-6F8807A6E2E3}" type="slidenum">
              <a:rPr lang="en-US" smtClean="0"/>
              <a:t>‹#›</a:t>
            </a:fld>
            <a:endParaRPr lang="en-US"/>
          </a:p>
        </p:txBody>
      </p:sp>
    </p:spTree>
    <p:extLst>
      <p:ext uri="{BB962C8B-B14F-4D97-AF65-F5344CB8AC3E}">
        <p14:creationId xmlns:p14="http://schemas.microsoft.com/office/powerpoint/2010/main" val="3275197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F79E191-3391-4DC8-8A0A-AFC8CEED5589}" type="datetimeFigureOut">
              <a:rPr lang="en-US" smtClean="0"/>
              <a:t>1/14/19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7C0B84-DD41-41E5-A47E-6F8807A6E2E3}" type="slidenum">
              <a:rPr lang="en-US" smtClean="0"/>
              <a:t>‹#›</a:t>
            </a:fld>
            <a:endParaRPr lang="en-US"/>
          </a:p>
        </p:txBody>
      </p:sp>
    </p:spTree>
    <p:extLst>
      <p:ext uri="{BB962C8B-B14F-4D97-AF65-F5344CB8AC3E}">
        <p14:creationId xmlns:p14="http://schemas.microsoft.com/office/powerpoint/2010/main" val="6062933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002372A-814F-4EF2-8BF4-9B3EE4941EB7}" type="datetimeFigureOut">
              <a:rPr lang="en-US" smtClean="0"/>
              <a:t>1/14/19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D14881A-389F-4ED6-9AEE-DBD340EB81AE}" type="slidenum">
              <a:rPr lang="en-US" smtClean="0"/>
              <a:t>‹#›</a:t>
            </a:fld>
            <a:endParaRPr lang="en-US"/>
          </a:p>
        </p:txBody>
      </p:sp>
      <p:sp>
        <p:nvSpPr>
          <p:cNvPr id="6" name="Picture Placeholder 5"/>
          <p:cNvSpPr>
            <a:spLocks noGrp="1"/>
          </p:cNvSpPr>
          <p:nvPr>
            <p:ph type="pic" sz="quarter" idx="13"/>
          </p:nvPr>
        </p:nvSpPr>
        <p:spPr>
          <a:xfrm>
            <a:off x="0" y="0"/>
            <a:ext cx="12192000" cy="6858000"/>
          </a:xfrm>
        </p:spPr>
        <p:txBody>
          <a:bodyPr/>
          <a:lstStyle/>
          <a:p>
            <a:endParaRPr lang="en-US"/>
          </a:p>
        </p:txBody>
      </p:sp>
    </p:spTree>
    <p:extLst>
      <p:ext uri="{BB962C8B-B14F-4D97-AF65-F5344CB8AC3E}">
        <p14:creationId xmlns:p14="http://schemas.microsoft.com/office/powerpoint/2010/main" val="36430031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002372A-814F-4EF2-8BF4-9B3EE4941EB7}" type="datetimeFigureOut">
              <a:rPr lang="en-US" smtClean="0"/>
              <a:t>1/14/19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D14881A-389F-4ED6-9AEE-DBD340EB81AE}" type="slidenum">
              <a:rPr lang="en-US" smtClean="0"/>
              <a:t>‹#›</a:t>
            </a:fld>
            <a:endParaRPr lang="en-US"/>
          </a:p>
        </p:txBody>
      </p:sp>
      <p:sp>
        <p:nvSpPr>
          <p:cNvPr id="6" name="Picture Placeholder 5"/>
          <p:cNvSpPr>
            <a:spLocks noGrp="1"/>
          </p:cNvSpPr>
          <p:nvPr>
            <p:ph type="pic" sz="quarter" idx="13"/>
          </p:nvPr>
        </p:nvSpPr>
        <p:spPr>
          <a:xfrm>
            <a:off x="0" y="0"/>
            <a:ext cx="12192000" cy="6858000"/>
          </a:xfrm>
        </p:spPr>
        <p:txBody>
          <a:bodyPr/>
          <a:lstStyle/>
          <a:p>
            <a:endParaRPr lang="en-US"/>
          </a:p>
        </p:txBody>
      </p:sp>
    </p:spTree>
    <p:extLst>
      <p:ext uri="{BB962C8B-B14F-4D97-AF65-F5344CB8AC3E}">
        <p14:creationId xmlns:p14="http://schemas.microsoft.com/office/powerpoint/2010/main" val="362559627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1133475"/>
            <a:ext cx="12192000" cy="2333625"/>
          </a:xfrm>
        </p:spPr>
        <p:txBody>
          <a:bodyPr/>
          <a:lstStyle/>
          <a:p>
            <a:endParaRPr lang="en-US"/>
          </a:p>
        </p:txBody>
      </p:sp>
    </p:spTree>
    <p:extLst>
      <p:ext uri="{BB962C8B-B14F-4D97-AF65-F5344CB8AC3E}">
        <p14:creationId xmlns:p14="http://schemas.microsoft.com/office/powerpoint/2010/main" val="17255821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Blank">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6899275" y="1168400"/>
            <a:ext cx="4441825" cy="4597400"/>
          </a:xfrm>
        </p:spPr>
        <p:txBody>
          <a:bodyPr/>
          <a:lstStyle/>
          <a:p>
            <a:endParaRPr lang="en-US"/>
          </a:p>
        </p:txBody>
      </p:sp>
    </p:spTree>
    <p:extLst>
      <p:ext uri="{BB962C8B-B14F-4D97-AF65-F5344CB8AC3E}">
        <p14:creationId xmlns:p14="http://schemas.microsoft.com/office/powerpoint/2010/main" val="9556822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F79E191-3391-4DC8-8A0A-AFC8CEED5589}" type="datetimeFigureOut">
              <a:rPr lang="en-US" smtClean="0"/>
              <a:t>1/14/19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7C0B84-DD41-41E5-A47E-6F8807A6E2E3}" type="slidenum">
              <a:rPr lang="en-US" smtClean="0"/>
              <a:t>‹#›</a:t>
            </a:fld>
            <a:endParaRPr lang="en-US"/>
          </a:p>
        </p:txBody>
      </p:sp>
    </p:spTree>
    <p:extLst>
      <p:ext uri="{BB962C8B-B14F-4D97-AF65-F5344CB8AC3E}">
        <p14:creationId xmlns:p14="http://schemas.microsoft.com/office/powerpoint/2010/main" val="2243503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F79E191-3391-4DC8-8A0A-AFC8CEED5589}" type="datetimeFigureOut">
              <a:rPr lang="en-US" smtClean="0"/>
              <a:t>1/14/19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7C0B84-DD41-41E5-A47E-6F8807A6E2E3}" type="slidenum">
              <a:rPr lang="en-US" smtClean="0"/>
              <a:t>‹#›</a:t>
            </a:fld>
            <a:endParaRPr lang="en-US"/>
          </a:p>
        </p:txBody>
      </p:sp>
    </p:spTree>
    <p:extLst>
      <p:ext uri="{BB962C8B-B14F-4D97-AF65-F5344CB8AC3E}">
        <p14:creationId xmlns:p14="http://schemas.microsoft.com/office/powerpoint/2010/main" val="30732629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F79E191-3391-4DC8-8A0A-AFC8CEED5589}" type="datetimeFigureOut">
              <a:rPr lang="en-US" smtClean="0"/>
              <a:t>1/14/19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7C0B84-DD41-41E5-A47E-6F8807A6E2E3}" type="slidenum">
              <a:rPr lang="en-US" smtClean="0"/>
              <a:t>‹#›</a:t>
            </a:fld>
            <a:endParaRPr lang="en-US"/>
          </a:p>
        </p:txBody>
      </p:sp>
    </p:spTree>
    <p:extLst>
      <p:ext uri="{BB962C8B-B14F-4D97-AF65-F5344CB8AC3E}">
        <p14:creationId xmlns:p14="http://schemas.microsoft.com/office/powerpoint/2010/main" val="14029210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9F79E191-3391-4DC8-8A0A-AFC8CEED5589}" type="datetimeFigureOut">
              <a:rPr lang="en-US" smtClean="0"/>
              <a:t>1/14/19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77C0B84-DD41-41E5-A47E-6F8807A6E2E3}" type="slidenum">
              <a:rPr lang="en-US" smtClean="0"/>
              <a:t>‹#›</a:t>
            </a:fld>
            <a:endParaRPr lang="en-US"/>
          </a:p>
        </p:txBody>
      </p:sp>
    </p:spTree>
    <p:extLst>
      <p:ext uri="{BB962C8B-B14F-4D97-AF65-F5344CB8AC3E}">
        <p14:creationId xmlns:p14="http://schemas.microsoft.com/office/powerpoint/2010/main" val="38284191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9F79E191-3391-4DC8-8A0A-AFC8CEED5589}" type="datetimeFigureOut">
              <a:rPr lang="en-US" smtClean="0"/>
              <a:t>1/14/19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77C0B84-DD41-41E5-A47E-6F8807A6E2E3}" type="slidenum">
              <a:rPr lang="en-US" smtClean="0"/>
              <a:t>‹#›</a:t>
            </a:fld>
            <a:endParaRPr lang="en-US"/>
          </a:p>
        </p:txBody>
      </p:sp>
    </p:spTree>
    <p:extLst>
      <p:ext uri="{BB962C8B-B14F-4D97-AF65-F5344CB8AC3E}">
        <p14:creationId xmlns:p14="http://schemas.microsoft.com/office/powerpoint/2010/main" val="12604680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F79E191-3391-4DC8-8A0A-AFC8CEED5589}" type="datetimeFigureOut">
              <a:rPr lang="en-US" smtClean="0"/>
              <a:t>1/14/19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77C0B84-DD41-41E5-A47E-6F8807A6E2E3}" type="slidenum">
              <a:rPr lang="en-US" smtClean="0"/>
              <a:t>‹#›</a:t>
            </a:fld>
            <a:endParaRPr lang="en-US"/>
          </a:p>
        </p:txBody>
      </p:sp>
    </p:spTree>
    <p:extLst>
      <p:ext uri="{BB962C8B-B14F-4D97-AF65-F5344CB8AC3E}">
        <p14:creationId xmlns:p14="http://schemas.microsoft.com/office/powerpoint/2010/main" val="2580725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F79E191-3391-4DC8-8A0A-AFC8CEED5589}" type="datetimeFigureOut">
              <a:rPr lang="en-US" smtClean="0"/>
              <a:t>1/14/19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7C0B84-DD41-41E5-A47E-6F8807A6E2E3}" type="slidenum">
              <a:rPr lang="en-US" smtClean="0"/>
              <a:t>‹#›</a:t>
            </a:fld>
            <a:endParaRPr lang="en-US"/>
          </a:p>
        </p:txBody>
      </p:sp>
    </p:spTree>
    <p:extLst>
      <p:ext uri="{BB962C8B-B14F-4D97-AF65-F5344CB8AC3E}">
        <p14:creationId xmlns:p14="http://schemas.microsoft.com/office/powerpoint/2010/main" val="194531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F79E191-3391-4DC8-8A0A-AFC8CEED5589}" type="datetimeFigureOut">
              <a:rPr lang="en-US" smtClean="0"/>
              <a:t>1/14/19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7C0B84-DD41-41E5-A47E-6F8807A6E2E3}" type="slidenum">
              <a:rPr lang="en-US" smtClean="0"/>
              <a:t>‹#›</a:t>
            </a:fld>
            <a:endParaRPr lang="en-US"/>
          </a:p>
        </p:txBody>
      </p:sp>
    </p:spTree>
    <p:extLst>
      <p:ext uri="{BB962C8B-B14F-4D97-AF65-F5344CB8AC3E}">
        <p14:creationId xmlns:p14="http://schemas.microsoft.com/office/powerpoint/2010/main" val="32524947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F79E191-3391-4DC8-8A0A-AFC8CEED5589}" type="datetimeFigureOut">
              <a:rPr lang="en-US" smtClean="0"/>
              <a:t>1/14/19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77C0B84-DD41-41E5-A47E-6F8807A6E2E3}" type="slidenum">
              <a:rPr lang="en-US" smtClean="0"/>
              <a:t>‹#›</a:t>
            </a:fld>
            <a:endParaRPr lang="en-US"/>
          </a:p>
        </p:txBody>
      </p:sp>
    </p:spTree>
    <p:extLst>
      <p:ext uri="{BB962C8B-B14F-4D97-AF65-F5344CB8AC3E}">
        <p14:creationId xmlns:p14="http://schemas.microsoft.com/office/powerpoint/2010/main" val="7318022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2" r:id="rId13"/>
    <p:sldLayoutId id="2147483663" r:id="rId14"/>
    <p:sldLayoutId id="2147483664"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1.tiff"/></Relationships>
</file>

<file path=ppt/slides/_rels/slide11.xml.rels><?xml version="1.0" encoding="UTF-8" standalone="yes"?>
<Relationships xmlns="http://schemas.openxmlformats.org/package/2006/relationships"><Relationship Id="rId3" Type="http://schemas.openxmlformats.org/officeDocument/2006/relationships/hyperlink" Target="https://makwandecapital.co.za/" TargetMode="External"/><Relationship Id="rId2" Type="http://schemas.openxmlformats.org/officeDocument/2006/relationships/hyperlink" Target="mailto:info@makwandecapital.co.za" TargetMode="Externa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tiff"/><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image" Target="../media/image3.jpeg"/><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image" Target="../media/image4.jpeg"/><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tiff"/><Relationship Id="rId5" Type="http://schemas.openxmlformats.org/officeDocument/2006/relationships/image" Target="../media/image9.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1.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E20DA84F-2C4D-CA42-9222-B7FE37C6E94D}"/>
              </a:ext>
            </a:extLst>
          </p:cNvPr>
          <p:cNvSpPr txBox="1">
            <a:spLocks/>
          </p:cNvSpPr>
          <p:nvPr/>
        </p:nvSpPr>
        <p:spPr>
          <a:xfrm>
            <a:off x="2253742" y="10165699"/>
            <a:ext cx="3117215" cy="167004"/>
          </a:xfrm>
          <a:prstGeom prst="rect">
            <a:avLst/>
          </a:prstGeom>
        </p:spPr>
        <p:txBody>
          <a:bodyPr vert="horz" wrap="square" lIns="0" tIns="5080" rIns="0" bIns="0"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spcBef>
                <a:spcPts val="40"/>
              </a:spcBef>
            </a:pPr>
            <a:r>
              <a:rPr lang="en-GB"/>
              <a:t>Private </a:t>
            </a:r>
            <a:r>
              <a:rPr lang="en-GB" spc="25"/>
              <a:t>Placement </a:t>
            </a:r>
            <a:r>
              <a:rPr lang="en-GB" spc="30"/>
              <a:t>Memorandum </a:t>
            </a:r>
            <a:r>
              <a:rPr lang="en-GB" spc="5"/>
              <a:t>– </a:t>
            </a:r>
            <a:r>
              <a:rPr lang="en-GB" spc="10"/>
              <a:t>Executive</a:t>
            </a:r>
            <a:r>
              <a:rPr lang="en-GB" spc="-155"/>
              <a:t> </a:t>
            </a:r>
            <a:r>
              <a:rPr lang="en-GB" spc="25"/>
              <a:t>Summary</a:t>
            </a:r>
            <a:endParaRPr lang="en-GB" spc="25" dirty="0"/>
          </a:p>
        </p:txBody>
      </p:sp>
      <p:sp>
        <p:nvSpPr>
          <p:cNvPr id="5" name="Rectangle 4">
            <a:extLst>
              <a:ext uri="{FF2B5EF4-FFF2-40B4-BE49-F238E27FC236}">
                <a16:creationId xmlns:a16="http://schemas.microsoft.com/office/drawing/2014/main" id="{A29381F3-43A3-874A-9830-6B96406B8837}"/>
              </a:ext>
            </a:extLst>
          </p:cNvPr>
          <p:cNvSpPr/>
          <p:nvPr/>
        </p:nvSpPr>
        <p:spPr>
          <a:xfrm>
            <a:off x="4594626" y="6512644"/>
            <a:ext cx="3002745" cy="230832"/>
          </a:xfrm>
          <a:prstGeom prst="rect">
            <a:avLst/>
          </a:prstGeom>
        </p:spPr>
        <p:txBody>
          <a:bodyPr wrap="none" anchor="ctr">
            <a:spAutoFit/>
          </a:bodyPr>
          <a:lstStyle/>
          <a:p>
            <a:pPr marL="12700" algn="ctr">
              <a:lnSpc>
                <a:spcPct val="100000"/>
              </a:lnSpc>
              <a:spcBef>
                <a:spcPts val="40"/>
              </a:spcBef>
            </a:pPr>
            <a:r>
              <a:rPr lang="en-US" sz="900" spc="0" dirty="0">
                <a:solidFill>
                  <a:schemeClr val="bg1">
                    <a:lumMod val="65000"/>
                  </a:schemeClr>
                </a:solidFill>
                <a:latin typeface="PT Sans" panose="020B0503020203020204" pitchFamily="34" charset="0"/>
              </a:rPr>
              <a:t>Private </a:t>
            </a:r>
            <a:r>
              <a:rPr lang="en-US" sz="900" spc="25" dirty="0">
                <a:solidFill>
                  <a:schemeClr val="bg1">
                    <a:lumMod val="65000"/>
                  </a:schemeClr>
                </a:solidFill>
                <a:latin typeface="PT Sans" panose="020B0503020203020204" pitchFamily="34" charset="0"/>
              </a:rPr>
              <a:t>Placement </a:t>
            </a:r>
            <a:r>
              <a:rPr lang="en-US" sz="900" spc="30" dirty="0">
                <a:solidFill>
                  <a:schemeClr val="bg1">
                    <a:lumMod val="65000"/>
                  </a:schemeClr>
                </a:solidFill>
                <a:latin typeface="PT Sans" panose="020B0503020203020204" pitchFamily="34" charset="0"/>
              </a:rPr>
              <a:t>Memorandum </a:t>
            </a:r>
            <a:r>
              <a:rPr lang="en-US" sz="900" spc="5" dirty="0">
                <a:solidFill>
                  <a:schemeClr val="bg1">
                    <a:lumMod val="65000"/>
                  </a:schemeClr>
                </a:solidFill>
                <a:latin typeface="PT Sans" panose="020B0503020203020204" pitchFamily="34" charset="0"/>
              </a:rPr>
              <a:t>– </a:t>
            </a:r>
            <a:r>
              <a:rPr lang="en-US" sz="900" spc="10" dirty="0">
                <a:solidFill>
                  <a:schemeClr val="bg1">
                    <a:lumMod val="65000"/>
                  </a:schemeClr>
                </a:solidFill>
                <a:latin typeface="PT Sans" panose="020B0503020203020204" pitchFamily="34" charset="0"/>
              </a:rPr>
              <a:t>Executive</a:t>
            </a:r>
            <a:r>
              <a:rPr lang="en-US" sz="900" spc="-155" dirty="0">
                <a:solidFill>
                  <a:schemeClr val="bg1">
                    <a:lumMod val="65000"/>
                  </a:schemeClr>
                </a:solidFill>
                <a:latin typeface="PT Sans" panose="020B0503020203020204" pitchFamily="34" charset="0"/>
              </a:rPr>
              <a:t> </a:t>
            </a:r>
            <a:r>
              <a:rPr lang="en-US" sz="900" spc="25" dirty="0">
                <a:solidFill>
                  <a:schemeClr val="bg1">
                    <a:lumMod val="65000"/>
                  </a:schemeClr>
                </a:solidFill>
                <a:latin typeface="PT Sans" panose="020B0503020203020204" pitchFamily="34" charset="0"/>
              </a:rPr>
              <a:t>Summary</a:t>
            </a:r>
          </a:p>
        </p:txBody>
      </p:sp>
      <p:pic>
        <p:nvPicPr>
          <p:cNvPr id="10" name="Picture 9">
            <a:extLst>
              <a:ext uri="{FF2B5EF4-FFF2-40B4-BE49-F238E27FC236}">
                <a16:creationId xmlns:a16="http://schemas.microsoft.com/office/drawing/2014/main" id="{61A7A620-3B04-0546-B0E9-F1C0DA39B957}"/>
              </a:ext>
            </a:extLst>
          </p:cNvPr>
          <p:cNvPicPr>
            <a:picLocks noChangeAspect="1"/>
          </p:cNvPicPr>
          <p:nvPr/>
        </p:nvPicPr>
        <p:blipFill>
          <a:blip r:embed="rId2"/>
          <a:stretch>
            <a:fillRect/>
          </a:stretch>
        </p:blipFill>
        <p:spPr>
          <a:xfrm>
            <a:off x="2253742" y="1302362"/>
            <a:ext cx="7112191" cy="3104507"/>
          </a:xfrm>
          <a:prstGeom prst="rect">
            <a:avLst/>
          </a:prstGeom>
        </p:spPr>
      </p:pic>
    </p:spTree>
    <p:extLst>
      <p:ext uri="{BB962C8B-B14F-4D97-AF65-F5344CB8AC3E}">
        <p14:creationId xmlns:p14="http://schemas.microsoft.com/office/powerpoint/2010/main" val="16000577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3"/>
          </p:nvPr>
        </p:nvPicPr>
        <p:blipFill rotWithShape="1">
          <a:blip r:embed="rId3">
            <a:extLst>
              <a:ext uri="{28A0092B-C50C-407E-A947-70E740481C1C}">
                <a14:useLocalDpi xmlns:a14="http://schemas.microsoft.com/office/drawing/2010/main" val="0"/>
              </a:ext>
            </a:extLst>
          </a:blip>
          <a:srcRect l="38386" r="35546"/>
          <a:stretch/>
        </p:blipFill>
        <p:spPr>
          <a:xfrm>
            <a:off x="0" y="0"/>
            <a:ext cx="602673" cy="6858000"/>
          </a:xfrm>
        </p:spPr>
      </p:pic>
      <p:sp>
        <p:nvSpPr>
          <p:cNvPr id="4" name="Rectangle 3"/>
          <p:cNvSpPr/>
          <p:nvPr/>
        </p:nvSpPr>
        <p:spPr>
          <a:xfrm>
            <a:off x="1" y="0"/>
            <a:ext cx="602672" cy="6858000"/>
          </a:xfrm>
          <a:prstGeom prst="rect">
            <a:avLst/>
          </a:prstGeom>
          <a:solidFill>
            <a:schemeClr val="tx1">
              <a:lumMod val="75000"/>
              <a:lumOff val="25000"/>
              <a:alpha val="9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6" name="Table 5">
            <a:extLst>
              <a:ext uri="{FF2B5EF4-FFF2-40B4-BE49-F238E27FC236}">
                <a16:creationId xmlns:a16="http://schemas.microsoft.com/office/drawing/2014/main" id="{89DAF46F-0233-084D-830C-BD9CE05E62A8}"/>
              </a:ext>
            </a:extLst>
          </p:cNvPr>
          <p:cNvGraphicFramePr>
            <a:graphicFrameLocks noGrp="1"/>
          </p:cNvGraphicFramePr>
          <p:nvPr>
            <p:extLst>
              <p:ext uri="{D42A27DB-BD31-4B8C-83A1-F6EECF244321}">
                <p14:modId xmlns:p14="http://schemas.microsoft.com/office/powerpoint/2010/main" val="2335326734"/>
              </p:ext>
            </p:extLst>
          </p:nvPr>
        </p:nvGraphicFramePr>
        <p:xfrm>
          <a:off x="786241" y="153355"/>
          <a:ext cx="10557165" cy="6270106"/>
        </p:xfrm>
        <a:graphic>
          <a:graphicData uri="http://schemas.openxmlformats.org/drawingml/2006/table">
            <a:tbl>
              <a:tblPr/>
              <a:tblGrid>
                <a:gridCol w="1853049">
                  <a:extLst>
                    <a:ext uri="{9D8B030D-6E8A-4147-A177-3AD203B41FA5}">
                      <a16:colId xmlns:a16="http://schemas.microsoft.com/office/drawing/2014/main" val="20000"/>
                    </a:ext>
                  </a:extLst>
                </a:gridCol>
                <a:gridCol w="8704116">
                  <a:extLst>
                    <a:ext uri="{9D8B030D-6E8A-4147-A177-3AD203B41FA5}">
                      <a16:colId xmlns:a16="http://schemas.microsoft.com/office/drawing/2014/main" val="20001"/>
                    </a:ext>
                  </a:extLst>
                </a:gridCol>
              </a:tblGrid>
              <a:tr h="290946">
                <a:tc>
                  <a:txBody>
                    <a:bodyPr/>
                    <a:lstStyle/>
                    <a:p>
                      <a:pPr algn="l" fontAlgn="ctr"/>
                      <a:r>
                        <a:rPr lang="en-ZA" sz="1100" b="1" i="0" u="none" strike="noStrike" kern="1200" dirty="0">
                          <a:solidFill>
                            <a:srgbClr val="FFFFFF"/>
                          </a:solidFill>
                          <a:effectLst/>
                          <a:latin typeface="PT Sans" panose="020B0604020202020204" charset="0"/>
                          <a:ea typeface="+mn-ea"/>
                          <a:cs typeface="Arial" panose="020B0604020202020204" pitchFamily="34" charset="0"/>
                        </a:rPr>
                        <a:t>Picture</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9B30"/>
                    </a:solidFill>
                  </a:tcPr>
                </a:tc>
                <a:tc>
                  <a:txBody>
                    <a:bodyPr/>
                    <a:lstStyle/>
                    <a:p>
                      <a:pPr algn="l" fontAlgn="ctr"/>
                      <a:r>
                        <a:rPr lang="en-ZA" sz="1100" b="1" i="0" u="none" strike="noStrike" kern="1200" dirty="0">
                          <a:solidFill>
                            <a:srgbClr val="FFFFFF"/>
                          </a:solidFill>
                          <a:effectLst/>
                          <a:latin typeface="PT Sans" panose="020B0604020202020204" charset="0"/>
                          <a:ea typeface="+mn-ea"/>
                          <a:cs typeface="Arial" panose="020B0604020202020204" pitchFamily="34" charset="0"/>
                        </a:rPr>
                        <a:t>Name and details</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9B30"/>
                    </a:solidFill>
                  </a:tcPr>
                </a:tc>
                <a:extLst>
                  <a:ext uri="{0D108BD9-81ED-4DB2-BD59-A6C34878D82A}">
                    <a16:rowId xmlns:a16="http://schemas.microsoft.com/office/drawing/2014/main" val="10000"/>
                  </a:ext>
                </a:extLst>
              </a:tr>
              <a:tr h="1409489">
                <a:tc>
                  <a:txBody>
                    <a:bodyPr/>
                    <a:lstStyle/>
                    <a:p>
                      <a:pPr algn="l" fontAlgn="ctr"/>
                      <a:r>
                        <a:rPr lang="en-ZA" sz="1100" b="0" i="1" u="none" strike="noStrike" dirty="0">
                          <a:solidFill>
                            <a:schemeClr val="tx1"/>
                          </a:solidFill>
                          <a:effectLst/>
                          <a:latin typeface="PT Sans" panose="020B0604020202020204" charset="0"/>
                          <a:cs typeface="Arial" panose="020B0604020202020204" pitchFamily="34" charset="0"/>
                        </a:rPr>
                        <a:t>Pic</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b="1" kern="1200" dirty="0" err="1">
                          <a:solidFill>
                            <a:schemeClr val="tx1"/>
                          </a:solidFill>
                          <a:effectLst/>
                          <a:latin typeface="PT Sans" panose="020B0604020202020204" charset="0"/>
                          <a:ea typeface="+mn-ea"/>
                          <a:cs typeface="Arial" panose="020B0604020202020204" pitchFamily="34" charset="0"/>
                        </a:rPr>
                        <a:t>Dr</a:t>
                      </a:r>
                      <a:r>
                        <a:rPr lang="en-US" sz="1200" b="1" kern="1200" dirty="0">
                          <a:solidFill>
                            <a:schemeClr val="tx1"/>
                          </a:solidFill>
                          <a:effectLst/>
                          <a:latin typeface="PT Sans" panose="020B0604020202020204" charset="0"/>
                          <a:ea typeface="+mn-ea"/>
                          <a:cs typeface="Arial" panose="020B0604020202020204" pitchFamily="34" charset="0"/>
                        </a:rPr>
                        <a:t> Riaan du </a:t>
                      </a:r>
                      <a:r>
                        <a:rPr lang="en-US" sz="1200" b="1" kern="1200" dirty="0" err="1">
                          <a:solidFill>
                            <a:schemeClr val="tx1"/>
                          </a:solidFill>
                          <a:effectLst/>
                          <a:latin typeface="PT Sans" panose="020B0604020202020204" charset="0"/>
                          <a:ea typeface="+mn-ea"/>
                          <a:cs typeface="Arial" panose="020B0604020202020204" pitchFamily="34" charset="0"/>
                        </a:rPr>
                        <a:t>Preez</a:t>
                      </a:r>
                      <a:endParaRPr lang="en-US" sz="1200" b="1" kern="1200" dirty="0">
                        <a:solidFill>
                          <a:schemeClr val="tx1"/>
                        </a:solidFill>
                        <a:effectLst/>
                        <a:latin typeface="PT Sans" panose="020B0604020202020204" charset="0"/>
                        <a:ea typeface="+mn-ea"/>
                        <a:cs typeface="Arial" panose="020B0604020202020204" pitchFamily="34" charset="0"/>
                      </a:endParaRPr>
                    </a:p>
                    <a:p>
                      <a:pPr marL="0" marR="0" indent="0" algn="l" defTabSz="914400" rtl="0" eaLnBrk="1" fontAlgn="ctr" latinLnBrk="0" hangingPunct="1">
                        <a:lnSpc>
                          <a:spcPct val="100000"/>
                        </a:lnSpc>
                        <a:spcBef>
                          <a:spcPts val="0"/>
                        </a:spcBef>
                        <a:spcAft>
                          <a:spcPts val="0"/>
                        </a:spcAft>
                        <a:buClrTx/>
                        <a:buSzTx/>
                        <a:buFontTx/>
                        <a:buNone/>
                        <a:tabLst/>
                        <a:defRPr/>
                      </a:pPr>
                      <a:r>
                        <a:rPr lang="en-ZA" sz="1100" b="0" i="0" u="none" strike="noStrike" dirty="0">
                          <a:solidFill>
                            <a:schemeClr val="tx1"/>
                          </a:solidFill>
                          <a:effectLst/>
                          <a:latin typeface="PT Sans" panose="020B0604020202020204" charset="0"/>
                          <a:cs typeface="Arial" panose="020B0604020202020204" pitchFamily="34" charset="0"/>
                        </a:rPr>
                        <a:t>Executive</a:t>
                      </a:r>
                      <a:r>
                        <a:rPr lang="en-ZA" sz="1100" b="0" i="0" u="none" strike="noStrike" baseline="0" dirty="0">
                          <a:solidFill>
                            <a:schemeClr val="tx1"/>
                          </a:solidFill>
                          <a:effectLst/>
                          <a:latin typeface="PT Sans" panose="020B0604020202020204" charset="0"/>
                          <a:cs typeface="Arial" panose="020B0604020202020204" pitchFamily="34" charset="0"/>
                        </a:rPr>
                        <a:t> – Livestock Fund</a:t>
                      </a:r>
                      <a:endParaRPr lang="en-ZA" sz="1100" b="0" i="0" u="none" strike="noStrike" dirty="0">
                        <a:solidFill>
                          <a:schemeClr val="tx1"/>
                        </a:solidFill>
                        <a:effectLst/>
                        <a:latin typeface="PT Sans" panose="020B0604020202020204" charset="0"/>
                        <a:cs typeface="Arial" panose="020B0604020202020204" pitchFamily="34" charset="0"/>
                      </a:endParaRPr>
                    </a:p>
                    <a:p>
                      <a:pPr algn="l" fontAlgn="ctr"/>
                      <a:endParaRPr lang="en-ZA" sz="1100" b="0" i="0" u="none" strike="noStrike" dirty="0">
                        <a:solidFill>
                          <a:schemeClr val="tx1"/>
                        </a:solidFill>
                        <a:effectLst/>
                        <a:latin typeface="PT Sans" panose="020B0604020202020204" charset="0"/>
                        <a:cs typeface="Arial" panose="020B0604020202020204" pitchFamily="34" charset="0"/>
                      </a:endParaRPr>
                    </a:p>
                    <a:p>
                      <a:pPr marL="0" marR="0" indent="0" algn="l" defTabSz="914400" rtl="0" eaLnBrk="1" fontAlgn="ctr" latinLnBrk="0" hangingPunct="1">
                        <a:lnSpc>
                          <a:spcPct val="100000"/>
                        </a:lnSpc>
                        <a:spcBef>
                          <a:spcPts val="0"/>
                        </a:spcBef>
                        <a:spcAft>
                          <a:spcPts val="0"/>
                        </a:spcAft>
                        <a:buClrTx/>
                        <a:buSzTx/>
                        <a:buFontTx/>
                        <a:buNone/>
                        <a:tabLst/>
                        <a:defRPr/>
                      </a:pPr>
                      <a:r>
                        <a:rPr lang="en-US" sz="1100" b="0" i="1" u="none" strike="noStrike" kern="1200" dirty="0" err="1">
                          <a:solidFill>
                            <a:schemeClr val="tx1"/>
                          </a:solidFill>
                          <a:effectLst/>
                          <a:latin typeface="PT Sans" panose="020B0604020202020204" charset="0"/>
                          <a:ea typeface="+mn-ea"/>
                          <a:cs typeface="Arial" panose="020B0604020202020204" pitchFamily="34" charset="0"/>
                        </a:rPr>
                        <a:t>BVSc</a:t>
                      </a:r>
                      <a:r>
                        <a:rPr lang="en-US" sz="1100" b="0" i="1" u="none" strike="noStrike" kern="1200" dirty="0">
                          <a:solidFill>
                            <a:schemeClr val="tx1"/>
                          </a:solidFill>
                          <a:effectLst/>
                          <a:latin typeface="PT Sans" panose="020B0604020202020204" charset="0"/>
                          <a:ea typeface="+mn-ea"/>
                          <a:cs typeface="Arial" panose="020B0604020202020204" pitchFamily="34" charset="0"/>
                        </a:rPr>
                        <a:t> </a:t>
                      </a:r>
                      <a:r>
                        <a:rPr lang="en-US" sz="1100" b="0" i="1" u="none" strike="noStrike" kern="1200" dirty="0" err="1">
                          <a:solidFill>
                            <a:schemeClr val="tx1"/>
                          </a:solidFill>
                          <a:effectLst/>
                          <a:latin typeface="PT Sans" panose="020B0604020202020204" charset="0"/>
                          <a:ea typeface="+mn-ea"/>
                          <a:cs typeface="Arial" panose="020B0604020202020204" pitchFamily="34" charset="0"/>
                        </a:rPr>
                        <a:t>Vetirinary</a:t>
                      </a:r>
                      <a:r>
                        <a:rPr lang="en-US" sz="1100" b="0" i="1" u="none" strike="noStrike" kern="1200" dirty="0">
                          <a:solidFill>
                            <a:schemeClr val="tx1"/>
                          </a:solidFill>
                          <a:effectLst/>
                          <a:latin typeface="PT Sans" panose="020B0604020202020204" charset="0"/>
                          <a:ea typeface="+mn-ea"/>
                          <a:cs typeface="Arial" panose="020B0604020202020204" pitchFamily="34" charset="0"/>
                        </a:rPr>
                        <a:t> Science; MBA</a:t>
                      </a:r>
                    </a:p>
                    <a:p>
                      <a:pPr algn="l" fontAlgn="ctr"/>
                      <a:r>
                        <a:rPr lang="en-ZA" sz="1100" b="0" i="1" u="none" strike="noStrike" dirty="0">
                          <a:solidFill>
                            <a:schemeClr val="tx1"/>
                          </a:solidFill>
                          <a:effectLst/>
                          <a:latin typeface="PT Sans" panose="020B0604020202020204" charset="0"/>
                          <a:cs typeface="Arial" panose="020B0604020202020204" pitchFamily="34" charset="0"/>
                        </a:rPr>
                        <a:t> </a:t>
                      </a:r>
                    </a:p>
                    <a:p>
                      <a:pPr marL="0" algn="l" defTabSz="914400" rtl="0" eaLnBrk="1" fontAlgn="ctr" latinLnBrk="0" hangingPunct="1"/>
                      <a:r>
                        <a:rPr lang="en-ZA" sz="1100" b="0" i="0" u="none" strike="noStrike" kern="1200" dirty="0">
                          <a:solidFill>
                            <a:schemeClr val="tx1"/>
                          </a:solidFill>
                          <a:effectLst/>
                          <a:latin typeface="PT Sans" panose="020B0604020202020204" charset="0"/>
                          <a:ea typeface="+mn-ea"/>
                          <a:cs typeface="Arial" panose="020B0604020202020204" pitchFamily="34" charset="0"/>
                        </a:rPr>
                        <a:t>Dr du </a:t>
                      </a:r>
                      <a:r>
                        <a:rPr lang="en-ZA" sz="1100" b="0" i="0" u="none" strike="noStrike" kern="1200" dirty="0" err="1">
                          <a:solidFill>
                            <a:schemeClr val="tx1"/>
                          </a:solidFill>
                          <a:effectLst/>
                          <a:latin typeface="PT Sans" panose="020B0604020202020204" charset="0"/>
                          <a:ea typeface="+mn-ea"/>
                          <a:cs typeface="Arial" panose="020B0604020202020204" pitchFamily="34" charset="0"/>
                        </a:rPr>
                        <a:t>Preez</a:t>
                      </a:r>
                      <a:r>
                        <a:rPr lang="en-ZA" sz="1100" b="0" i="0" u="none" strike="noStrike" kern="1200" dirty="0">
                          <a:solidFill>
                            <a:schemeClr val="tx1"/>
                          </a:solidFill>
                          <a:effectLst/>
                          <a:latin typeface="PT Sans" panose="020B0604020202020204" charset="0"/>
                          <a:ea typeface="+mn-ea"/>
                          <a:cs typeface="Arial" panose="020B0604020202020204" pitchFamily="34" charset="0"/>
                        </a:rPr>
                        <a:t> brings over 26 years of experience in livestock farming and animal healthcare. </a:t>
                      </a:r>
                      <a:r>
                        <a:rPr lang="en-US" sz="1100" b="0" i="0" u="none" strike="noStrike" kern="1200" dirty="0">
                          <a:solidFill>
                            <a:schemeClr val="tx1"/>
                          </a:solidFill>
                          <a:effectLst/>
                          <a:latin typeface="PT Sans" panose="020B0604020202020204" charset="0"/>
                          <a:ea typeface="+mn-ea"/>
                          <a:cs typeface="Arial" panose="020B0604020202020204" pitchFamily="34" charset="0"/>
                        </a:rPr>
                        <a:t>At </a:t>
                      </a:r>
                      <a:r>
                        <a:rPr lang="en-US" sz="1100" b="0" i="0" u="none" strike="noStrike" kern="1200" dirty="0" err="1">
                          <a:solidFill>
                            <a:schemeClr val="tx1"/>
                          </a:solidFill>
                          <a:effectLst/>
                          <a:latin typeface="PT Sans" panose="020B0604020202020204" charset="0"/>
                          <a:ea typeface="+mn-ea"/>
                          <a:cs typeface="Arial" panose="020B0604020202020204" pitchFamily="34" charset="0"/>
                        </a:rPr>
                        <a:t>Afrivet</a:t>
                      </a:r>
                      <a:r>
                        <a:rPr lang="en-US" sz="1100" b="0" i="0" u="none" strike="noStrike" kern="1200" dirty="0">
                          <a:solidFill>
                            <a:schemeClr val="tx1"/>
                          </a:solidFill>
                          <a:effectLst/>
                          <a:latin typeface="PT Sans" panose="020B0604020202020204" charset="0"/>
                          <a:ea typeface="+mn-ea"/>
                          <a:cs typeface="Arial" panose="020B0604020202020204" pitchFamily="34" charset="0"/>
                        </a:rPr>
                        <a:t>, Riaan spearheaded several initiatives aimed at developing small-scale livestock farmers and providing much needed education and training. He is also the current President of the South African Veterinary Association.</a:t>
                      </a:r>
                    </a:p>
                    <a:p>
                      <a:pPr marL="0" algn="l" defTabSz="914400" rtl="0" eaLnBrk="1" fontAlgn="ctr" latinLnBrk="0" hangingPunct="1"/>
                      <a:endParaRPr lang="en-ZA" sz="1100" b="0" i="0" u="none" strike="noStrike" kern="1200" dirty="0">
                        <a:solidFill>
                          <a:schemeClr val="tx1"/>
                        </a:solidFill>
                        <a:effectLst/>
                        <a:latin typeface="PT Sans" panose="020B0604020202020204" charset="0"/>
                        <a:ea typeface="+mn-ea"/>
                        <a:cs typeface="Arial" panose="020B0604020202020204" pitchFamily="34" charset="0"/>
                      </a:endParaRP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8"/>
                  </a:ext>
                </a:extLst>
              </a:tr>
              <a:tr h="1433946">
                <a:tc>
                  <a:txBody>
                    <a:bodyPr/>
                    <a:lstStyle/>
                    <a:p>
                      <a:pPr algn="l" fontAlgn="ctr"/>
                      <a:r>
                        <a:rPr lang="en-ZA" sz="1100" b="0" i="1" u="none" strike="noStrike" dirty="0">
                          <a:solidFill>
                            <a:schemeClr val="tx1"/>
                          </a:solidFill>
                          <a:effectLst/>
                          <a:latin typeface="PT Sans" panose="020B0604020202020204" charset="0"/>
                          <a:cs typeface="Arial" panose="020B0604020202020204" pitchFamily="34" charset="0"/>
                        </a:rPr>
                        <a:t>Pic</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PT Sans" panose="020B0604020202020204" charset="0"/>
                          <a:ea typeface="+mn-ea"/>
                          <a:cs typeface="Arial" panose="020B0604020202020204" pitchFamily="34" charset="0"/>
                        </a:rPr>
                        <a:t>Mr Matthew Simon Carter</a:t>
                      </a:r>
                    </a:p>
                    <a:p>
                      <a:pPr marL="0" marR="0" indent="0" algn="l" defTabSz="914400" rtl="0" eaLnBrk="1" fontAlgn="ctr" latinLnBrk="0" hangingPunct="1">
                        <a:lnSpc>
                          <a:spcPct val="100000"/>
                        </a:lnSpc>
                        <a:spcBef>
                          <a:spcPts val="0"/>
                        </a:spcBef>
                        <a:spcAft>
                          <a:spcPts val="0"/>
                        </a:spcAft>
                        <a:buClrTx/>
                        <a:buSzTx/>
                        <a:buFontTx/>
                        <a:buNone/>
                        <a:tabLst/>
                        <a:defRPr/>
                      </a:pPr>
                      <a:r>
                        <a:rPr lang="en-ZA" sz="1100" b="0" i="0" u="none" strike="noStrike" dirty="0">
                          <a:solidFill>
                            <a:schemeClr val="tx1"/>
                          </a:solidFill>
                          <a:effectLst/>
                          <a:latin typeface="PT Sans" panose="020B0604020202020204" charset="0"/>
                          <a:cs typeface="Arial" panose="020B0604020202020204" pitchFamily="34" charset="0"/>
                        </a:rPr>
                        <a:t>Executive</a:t>
                      </a:r>
                      <a:r>
                        <a:rPr lang="en-ZA" sz="1100" b="0" i="0" u="none" strike="noStrike" baseline="0" dirty="0">
                          <a:solidFill>
                            <a:schemeClr val="tx1"/>
                          </a:solidFill>
                          <a:effectLst/>
                          <a:latin typeface="PT Sans" panose="020B0604020202020204" charset="0"/>
                          <a:cs typeface="Arial" panose="020B0604020202020204" pitchFamily="34" charset="0"/>
                        </a:rPr>
                        <a:t> – Livestock Fund</a:t>
                      </a:r>
                      <a:endParaRPr lang="en-ZA" sz="1100" b="0" i="0" u="none" strike="noStrike" dirty="0">
                        <a:solidFill>
                          <a:schemeClr val="tx1"/>
                        </a:solidFill>
                        <a:effectLst/>
                        <a:latin typeface="PT Sans" panose="020B0604020202020204" charset="0"/>
                        <a:cs typeface="Arial" panose="020B0604020202020204" pitchFamily="34" charset="0"/>
                      </a:endParaRPr>
                    </a:p>
                    <a:p>
                      <a:pPr algn="l" fontAlgn="ctr"/>
                      <a:endParaRPr lang="en-ZA" sz="1100" b="0" i="0" u="none" strike="noStrike" dirty="0">
                        <a:solidFill>
                          <a:schemeClr val="tx1"/>
                        </a:solidFill>
                        <a:effectLst/>
                        <a:latin typeface="PT Sans" panose="020B0604020202020204" charset="0"/>
                        <a:cs typeface="Arial" panose="020B0604020202020204" pitchFamily="34" charset="0"/>
                      </a:endParaRPr>
                    </a:p>
                    <a:p>
                      <a:pPr algn="l" fontAlgn="ctr"/>
                      <a:r>
                        <a:rPr lang="en-ZA" sz="1100" b="0" i="1" u="none" strike="noStrike" dirty="0" err="1">
                          <a:solidFill>
                            <a:schemeClr val="tx1"/>
                          </a:solidFill>
                          <a:effectLst/>
                          <a:latin typeface="PT Sans" panose="020B0604020202020204" charset="0"/>
                          <a:cs typeface="Arial" panose="020B0604020202020204" pitchFamily="34" charset="0"/>
                        </a:rPr>
                        <a:t>BCom</a:t>
                      </a:r>
                      <a:r>
                        <a:rPr lang="en-ZA" sz="1100" b="0" i="1" u="none" strike="noStrike" dirty="0">
                          <a:solidFill>
                            <a:schemeClr val="tx1"/>
                          </a:solidFill>
                          <a:effectLst/>
                          <a:latin typeface="PT Sans" panose="020B0604020202020204" charset="0"/>
                          <a:cs typeface="Arial" panose="020B0604020202020204" pitchFamily="34" charset="0"/>
                        </a:rPr>
                        <a:t> </a:t>
                      </a:r>
                      <a:r>
                        <a:rPr lang="en-ZA" sz="1100" b="0" i="1" u="none" strike="noStrike" baseline="0" dirty="0">
                          <a:solidFill>
                            <a:schemeClr val="tx1"/>
                          </a:solidFill>
                          <a:effectLst/>
                          <a:latin typeface="PT Sans" panose="020B0604020202020204" charset="0"/>
                          <a:cs typeface="Arial" panose="020B0604020202020204" pitchFamily="34" charset="0"/>
                        </a:rPr>
                        <a:t>honours (Cum Laude), </a:t>
                      </a:r>
                      <a:r>
                        <a:rPr lang="en-ZA" sz="1100" b="0" i="1" u="none" strike="noStrike" dirty="0">
                          <a:solidFill>
                            <a:schemeClr val="tx1"/>
                          </a:solidFill>
                          <a:effectLst/>
                          <a:latin typeface="PT Sans" panose="020B0604020202020204" charset="0"/>
                          <a:cs typeface="Arial" panose="020B0604020202020204" pitchFamily="34" charset="0"/>
                        </a:rPr>
                        <a:t>CA(SA), CFA, CFE </a:t>
                      </a:r>
                    </a:p>
                    <a:p>
                      <a:pPr algn="l" fontAlgn="ctr"/>
                      <a:endParaRPr lang="en-ZA" sz="1100" b="0" i="0" u="none" strike="noStrike" dirty="0">
                        <a:solidFill>
                          <a:schemeClr val="tx1"/>
                        </a:solidFill>
                        <a:effectLst/>
                        <a:latin typeface="PT Sans" panose="020B0604020202020204" charset="0"/>
                        <a:cs typeface="Arial" panose="020B0604020202020204" pitchFamily="34" charset="0"/>
                      </a:endParaRPr>
                    </a:p>
                    <a:p>
                      <a:pPr marL="0" algn="l" defTabSz="914400" rtl="0" eaLnBrk="1" fontAlgn="ctr" latinLnBrk="0" hangingPunct="1"/>
                      <a:r>
                        <a:rPr lang="en-US" sz="1100" b="0" i="0" u="none" strike="noStrike" kern="1200" dirty="0" err="1">
                          <a:solidFill>
                            <a:schemeClr val="tx1"/>
                          </a:solidFill>
                          <a:effectLst/>
                          <a:latin typeface="PT Sans" panose="020B0604020202020204" charset="0"/>
                          <a:ea typeface="+mn-ea"/>
                          <a:cs typeface="Arial" panose="020B0604020202020204" pitchFamily="34" charset="0"/>
                        </a:rPr>
                        <a:t>Mr</a:t>
                      </a:r>
                      <a:r>
                        <a:rPr lang="en-US" sz="1100" b="0" i="0" u="none" strike="noStrike" kern="1200" dirty="0">
                          <a:solidFill>
                            <a:schemeClr val="tx1"/>
                          </a:solidFill>
                          <a:effectLst/>
                          <a:latin typeface="PT Sans" panose="020B0604020202020204" charset="0"/>
                          <a:ea typeface="+mn-ea"/>
                          <a:cs typeface="Arial" panose="020B0604020202020204" pitchFamily="34" charset="0"/>
                        </a:rPr>
                        <a:t> Carter has served</a:t>
                      </a:r>
                      <a:r>
                        <a:rPr lang="en-US" sz="1100" b="0" i="0" u="none" strike="noStrike" kern="1200" baseline="0" dirty="0">
                          <a:solidFill>
                            <a:schemeClr val="tx1"/>
                          </a:solidFill>
                          <a:effectLst/>
                          <a:latin typeface="PT Sans" panose="020B0604020202020204" charset="0"/>
                          <a:ea typeface="+mn-ea"/>
                          <a:cs typeface="Arial" panose="020B0604020202020204" pitchFamily="34" charset="0"/>
                        </a:rPr>
                        <a:t> as </a:t>
                      </a:r>
                      <a:r>
                        <a:rPr lang="en-US" sz="1100" b="0" i="0" u="none" strike="noStrike" kern="1200" dirty="0">
                          <a:solidFill>
                            <a:schemeClr val="tx1"/>
                          </a:solidFill>
                          <a:effectLst/>
                          <a:latin typeface="PT Sans" panose="020B0604020202020204" charset="0"/>
                          <a:ea typeface="+mn-ea"/>
                          <a:cs typeface="Arial" panose="020B0604020202020204" pitchFamily="34" charset="0"/>
                        </a:rPr>
                        <a:t>Managing Director at </a:t>
                      </a:r>
                      <a:r>
                        <a:rPr lang="en-US" sz="1100" b="0" i="0" u="none" strike="noStrike" kern="1200" dirty="0" err="1">
                          <a:solidFill>
                            <a:schemeClr val="tx1"/>
                          </a:solidFill>
                          <a:effectLst/>
                          <a:latin typeface="PT Sans" panose="020B0604020202020204" charset="0"/>
                          <a:ea typeface="+mn-ea"/>
                          <a:cs typeface="Arial" panose="020B0604020202020204" pitchFamily="34" charset="0"/>
                        </a:rPr>
                        <a:t>Afrivet</a:t>
                      </a:r>
                      <a:r>
                        <a:rPr lang="en-US" sz="1100" b="0" i="0" u="none" strike="noStrike" kern="1200" dirty="0">
                          <a:solidFill>
                            <a:schemeClr val="tx1"/>
                          </a:solidFill>
                          <a:effectLst/>
                          <a:latin typeface="PT Sans" panose="020B0604020202020204" charset="0"/>
                          <a:ea typeface="+mn-ea"/>
                          <a:cs typeface="Arial" panose="020B0604020202020204" pitchFamily="34" charset="0"/>
                        </a:rPr>
                        <a:t> Training Services, as</a:t>
                      </a:r>
                      <a:r>
                        <a:rPr lang="en-US" sz="1100" b="0" i="0" u="none" strike="noStrike" kern="1200" baseline="0" dirty="0">
                          <a:solidFill>
                            <a:schemeClr val="tx1"/>
                          </a:solidFill>
                          <a:effectLst/>
                          <a:latin typeface="PT Sans" panose="020B0604020202020204" charset="0"/>
                          <a:ea typeface="+mn-ea"/>
                          <a:cs typeface="Arial" panose="020B0604020202020204" pitchFamily="34" charset="0"/>
                        </a:rPr>
                        <a:t> a</a:t>
                      </a:r>
                      <a:r>
                        <a:rPr lang="en-US" sz="1100" b="0" i="0" u="none" strike="noStrike" kern="1200" dirty="0">
                          <a:solidFill>
                            <a:schemeClr val="tx1"/>
                          </a:solidFill>
                          <a:effectLst/>
                          <a:latin typeface="PT Sans" panose="020B0604020202020204" charset="0"/>
                          <a:ea typeface="+mn-ea"/>
                          <a:cs typeface="Arial" panose="020B0604020202020204" pitchFamily="34" charset="0"/>
                        </a:rPr>
                        <a:t> co-founded the company. Together with the University of Pretoria’s Veterinary Faculty and other partners, the team has led the development of PAHC and the role that veterinary extension needs to play in the upliftment of the </a:t>
                      </a:r>
                      <a:r>
                        <a:rPr lang="en-US" sz="1100" b="0" i="0" u="none" strike="noStrike" kern="1200" dirty="0" err="1">
                          <a:solidFill>
                            <a:schemeClr val="tx1"/>
                          </a:solidFill>
                          <a:effectLst/>
                          <a:latin typeface="PT Sans" panose="020B0604020202020204" charset="0"/>
                          <a:ea typeface="+mn-ea"/>
                          <a:cs typeface="Arial" panose="020B0604020202020204" pitchFamily="34" charset="0"/>
                        </a:rPr>
                        <a:t>marginalised</a:t>
                      </a:r>
                      <a:r>
                        <a:rPr lang="en-US" sz="1100" b="0" i="0" u="none" strike="noStrike" kern="1200" dirty="0">
                          <a:solidFill>
                            <a:schemeClr val="tx1"/>
                          </a:solidFill>
                          <a:effectLst/>
                          <a:latin typeface="PT Sans" panose="020B0604020202020204" charset="0"/>
                          <a:ea typeface="+mn-ea"/>
                          <a:cs typeface="Arial" panose="020B0604020202020204" pitchFamily="34" charset="0"/>
                        </a:rPr>
                        <a:t> communal/small-scale livestock sector.</a:t>
                      </a:r>
                    </a:p>
                    <a:p>
                      <a:pPr marL="0" algn="l" defTabSz="914400" rtl="0" eaLnBrk="1" fontAlgn="ctr" latinLnBrk="0" hangingPunct="1"/>
                      <a:endParaRPr lang="en-ZA" sz="1100" b="0" i="0" u="none" strike="noStrike" kern="1200" dirty="0">
                        <a:solidFill>
                          <a:schemeClr val="tx1"/>
                        </a:solidFill>
                        <a:effectLst/>
                        <a:latin typeface="PT Sans" panose="020B0604020202020204" charset="0"/>
                        <a:ea typeface="+mn-ea"/>
                        <a:cs typeface="Arial" panose="020B0604020202020204" pitchFamily="34" charset="0"/>
                      </a:endParaRP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10"/>
                  </a:ext>
                </a:extLst>
              </a:tr>
              <a:tr h="1444336">
                <a:tc>
                  <a:txBody>
                    <a:bodyPr/>
                    <a:lstStyle/>
                    <a:p>
                      <a:pPr algn="l" fontAlgn="ctr"/>
                      <a:r>
                        <a:rPr lang="en-ZA" sz="1100" b="0" i="1" u="none" strike="noStrike" dirty="0">
                          <a:solidFill>
                            <a:schemeClr val="tx1"/>
                          </a:solidFill>
                          <a:effectLst/>
                          <a:latin typeface="PT Sans" panose="020B0604020202020204" charset="0"/>
                          <a:cs typeface="Arial" panose="020B0604020202020204" pitchFamily="34" charset="0"/>
                        </a:rPr>
                        <a:t>Pic</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b="1" kern="1200" dirty="0" err="1">
                          <a:solidFill>
                            <a:schemeClr val="tx1"/>
                          </a:solidFill>
                          <a:effectLst/>
                          <a:latin typeface="PT Sans" panose="020B0604020202020204" charset="0"/>
                          <a:ea typeface="+mn-ea"/>
                          <a:cs typeface="Arial" panose="020B0604020202020204" pitchFamily="34" charset="0"/>
                        </a:rPr>
                        <a:t>Mr</a:t>
                      </a:r>
                      <a:r>
                        <a:rPr lang="en-US" sz="1200" b="1" kern="1200" dirty="0">
                          <a:solidFill>
                            <a:schemeClr val="tx1"/>
                          </a:solidFill>
                          <a:effectLst/>
                          <a:latin typeface="PT Sans" panose="020B0604020202020204" charset="0"/>
                          <a:ea typeface="+mn-ea"/>
                          <a:cs typeface="Arial" panose="020B0604020202020204" pitchFamily="34" charset="0"/>
                        </a:rPr>
                        <a:t> </a:t>
                      </a:r>
                      <a:r>
                        <a:rPr lang="en-US" sz="1200" b="1" kern="1200" dirty="0" err="1">
                          <a:solidFill>
                            <a:schemeClr val="tx1"/>
                          </a:solidFill>
                          <a:effectLst/>
                          <a:latin typeface="PT Sans" panose="020B0604020202020204" charset="0"/>
                          <a:ea typeface="+mn-ea"/>
                          <a:cs typeface="Arial" panose="020B0604020202020204" pitchFamily="34" charset="0"/>
                        </a:rPr>
                        <a:t>Gundo</a:t>
                      </a:r>
                      <a:r>
                        <a:rPr lang="en-US" sz="1200" b="1" kern="1200" dirty="0">
                          <a:solidFill>
                            <a:schemeClr val="tx1"/>
                          </a:solidFill>
                          <a:effectLst/>
                          <a:latin typeface="PT Sans" panose="020B0604020202020204" charset="0"/>
                          <a:ea typeface="+mn-ea"/>
                          <a:cs typeface="Arial" panose="020B0604020202020204" pitchFamily="34" charset="0"/>
                        </a:rPr>
                        <a:t> </a:t>
                      </a:r>
                      <a:r>
                        <a:rPr lang="en-US" sz="1200" b="1" kern="1200" dirty="0" err="1">
                          <a:solidFill>
                            <a:schemeClr val="tx1"/>
                          </a:solidFill>
                          <a:effectLst/>
                          <a:latin typeface="PT Sans" panose="020B0604020202020204" charset="0"/>
                          <a:ea typeface="+mn-ea"/>
                          <a:cs typeface="Arial" panose="020B0604020202020204" pitchFamily="34" charset="0"/>
                        </a:rPr>
                        <a:t>Vhusani</a:t>
                      </a:r>
                      <a:r>
                        <a:rPr lang="en-US" sz="1200" b="1" kern="1200" dirty="0">
                          <a:solidFill>
                            <a:schemeClr val="tx1"/>
                          </a:solidFill>
                          <a:effectLst/>
                          <a:latin typeface="PT Sans" panose="020B0604020202020204" charset="0"/>
                          <a:ea typeface="+mn-ea"/>
                          <a:cs typeface="Arial" panose="020B0604020202020204" pitchFamily="34" charset="0"/>
                        </a:rPr>
                        <a:t> </a:t>
                      </a:r>
                      <a:r>
                        <a:rPr lang="en-US" sz="1200" b="1" kern="1200" dirty="0" err="1">
                          <a:solidFill>
                            <a:schemeClr val="tx1"/>
                          </a:solidFill>
                          <a:effectLst/>
                          <a:latin typeface="PT Sans" panose="020B0604020202020204" charset="0"/>
                          <a:ea typeface="+mn-ea"/>
                          <a:cs typeface="Arial" panose="020B0604020202020204" pitchFamily="34" charset="0"/>
                        </a:rPr>
                        <a:t>Maswime</a:t>
                      </a:r>
                      <a:endParaRPr lang="en-US" sz="1200" b="1" kern="1200" dirty="0">
                        <a:solidFill>
                          <a:schemeClr val="tx1"/>
                        </a:solidFill>
                        <a:effectLst/>
                        <a:latin typeface="PT Sans" panose="020B0604020202020204" charset="0"/>
                        <a:ea typeface="+mn-ea"/>
                        <a:cs typeface="Arial" panose="020B0604020202020204" pitchFamily="34" charset="0"/>
                      </a:endParaRPr>
                    </a:p>
                    <a:p>
                      <a:pPr marL="0" marR="0" indent="0" algn="l" defTabSz="914400" rtl="0" eaLnBrk="1" fontAlgn="ctr" latinLnBrk="0" hangingPunct="1">
                        <a:lnSpc>
                          <a:spcPct val="100000"/>
                        </a:lnSpc>
                        <a:spcBef>
                          <a:spcPts val="0"/>
                        </a:spcBef>
                        <a:spcAft>
                          <a:spcPts val="0"/>
                        </a:spcAft>
                        <a:buClrTx/>
                        <a:buSzTx/>
                        <a:buFontTx/>
                        <a:buNone/>
                        <a:tabLst/>
                        <a:defRPr/>
                      </a:pPr>
                      <a:r>
                        <a:rPr lang="en-ZA" sz="1100" b="0" i="0" u="none" strike="noStrike" dirty="0">
                          <a:solidFill>
                            <a:schemeClr val="tx1"/>
                          </a:solidFill>
                          <a:effectLst/>
                          <a:latin typeface="PT Sans" panose="020B0604020202020204" charset="0"/>
                          <a:cs typeface="Arial" panose="020B0604020202020204" pitchFamily="34" charset="0"/>
                        </a:rPr>
                        <a:t>Executive</a:t>
                      </a:r>
                      <a:r>
                        <a:rPr lang="en-ZA" sz="1100" b="0" i="0" u="none" strike="noStrike" baseline="0" dirty="0">
                          <a:solidFill>
                            <a:schemeClr val="tx1"/>
                          </a:solidFill>
                          <a:effectLst/>
                          <a:latin typeface="PT Sans" panose="020B0604020202020204" charset="0"/>
                          <a:cs typeface="Arial" panose="020B0604020202020204" pitchFamily="34" charset="0"/>
                        </a:rPr>
                        <a:t> – Infrastructure Fund</a:t>
                      </a:r>
                      <a:endParaRPr lang="en-ZA" sz="1100" b="0" i="0" u="none" strike="noStrike" dirty="0">
                        <a:solidFill>
                          <a:schemeClr val="tx1"/>
                        </a:solidFill>
                        <a:effectLst/>
                        <a:latin typeface="PT Sans" panose="020B0604020202020204" charset="0"/>
                        <a:cs typeface="Arial" panose="020B0604020202020204" pitchFamily="34" charset="0"/>
                      </a:endParaRPr>
                    </a:p>
                    <a:p>
                      <a:pPr algn="l" fontAlgn="ctr"/>
                      <a:endParaRPr lang="en-ZA" sz="1100" b="0" i="0" u="none" strike="noStrike" dirty="0">
                        <a:solidFill>
                          <a:schemeClr val="tx1"/>
                        </a:solidFill>
                        <a:effectLst/>
                        <a:latin typeface="PT Sans" panose="020B0604020202020204" charset="0"/>
                        <a:cs typeface="Arial" panose="020B0604020202020204" pitchFamily="34" charset="0"/>
                      </a:endParaRPr>
                    </a:p>
                    <a:p>
                      <a:pPr marL="0" marR="0" lvl="0" indent="0" algn="l" defTabSz="914400" rtl="0" eaLnBrk="1" fontAlgn="ctr" latinLnBrk="0" hangingPunct="1">
                        <a:lnSpc>
                          <a:spcPct val="100000"/>
                        </a:lnSpc>
                        <a:spcBef>
                          <a:spcPts val="0"/>
                        </a:spcBef>
                        <a:spcAft>
                          <a:spcPts val="0"/>
                        </a:spcAft>
                        <a:buClrTx/>
                        <a:buSzTx/>
                        <a:buFontTx/>
                        <a:buNone/>
                        <a:tabLst/>
                        <a:defRPr/>
                      </a:pPr>
                      <a:r>
                        <a:rPr lang="en-US" sz="1100" b="0" i="1" u="none" strike="noStrike" kern="1200" dirty="0">
                          <a:solidFill>
                            <a:schemeClr val="tx1"/>
                          </a:solidFill>
                          <a:effectLst/>
                          <a:latin typeface="PT Sans" panose="020B0604020202020204" charset="0"/>
                          <a:ea typeface="+mn-ea"/>
                          <a:cs typeface="Arial" panose="020B0604020202020204" pitchFamily="34" charset="0"/>
                        </a:rPr>
                        <a:t>Civil Engineers UKZN, BSc </a:t>
                      </a:r>
                      <a:r>
                        <a:rPr lang="en-US" sz="1100" b="0" i="1" u="none" strike="noStrike" kern="1200" dirty="0" err="1">
                          <a:solidFill>
                            <a:schemeClr val="tx1"/>
                          </a:solidFill>
                          <a:effectLst/>
                          <a:latin typeface="PT Sans" panose="020B0604020202020204" charset="0"/>
                          <a:ea typeface="+mn-ea"/>
                          <a:cs typeface="Arial" panose="020B0604020202020204" pitchFamily="34" charset="0"/>
                        </a:rPr>
                        <a:t>Honours</a:t>
                      </a:r>
                      <a:r>
                        <a:rPr lang="en-US" sz="1100" b="0" i="1" u="none" strike="noStrike" kern="1200" dirty="0">
                          <a:solidFill>
                            <a:schemeClr val="tx1"/>
                          </a:solidFill>
                          <a:effectLst/>
                          <a:latin typeface="PT Sans" panose="020B0604020202020204" charset="0"/>
                          <a:ea typeface="+mn-ea"/>
                          <a:cs typeface="Arial" panose="020B0604020202020204" pitchFamily="34" charset="0"/>
                        </a:rPr>
                        <a:t> in Public Policy UKZN, Certificate in Municipal Finance (WITS)</a:t>
                      </a:r>
                    </a:p>
                    <a:p>
                      <a:pPr algn="l" fontAlgn="ctr"/>
                      <a:endParaRPr lang="en-ZA" sz="1100" b="0" i="1" u="none" strike="noStrike" dirty="0">
                        <a:solidFill>
                          <a:schemeClr val="tx1"/>
                        </a:solidFill>
                        <a:effectLst/>
                        <a:latin typeface="PT Sans" panose="020B0604020202020204" charset="0"/>
                        <a:cs typeface="Arial" panose="020B0604020202020204" pitchFamily="34" charset="0"/>
                      </a:endParaRPr>
                    </a:p>
                    <a:p>
                      <a:pPr marL="0" algn="l" defTabSz="914400" rtl="0" eaLnBrk="1" fontAlgn="ctr" latinLnBrk="0" hangingPunct="1"/>
                      <a:r>
                        <a:rPr lang="en-US" sz="1100" kern="1200" dirty="0">
                          <a:solidFill>
                            <a:schemeClr val="tx1"/>
                          </a:solidFill>
                          <a:effectLst/>
                          <a:latin typeface="PT Sans" panose="020B0503020203020204" pitchFamily="34" charset="77"/>
                          <a:ea typeface="+mn-ea"/>
                          <a:cs typeface="+mn-cs"/>
                        </a:rPr>
                        <a:t>Mr. </a:t>
                      </a:r>
                      <a:r>
                        <a:rPr lang="en-US" sz="1100" kern="1200" dirty="0" err="1">
                          <a:solidFill>
                            <a:schemeClr val="tx1"/>
                          </a:solidFill>
                          <a:effectLst/>
                          <a:latin typeface="PT Sans" panose="020B0503020203020204" pitchFamily="34" charset="77"/>
                          <a:ea typeface="+mn-ea"/>
                          <a:cs typeface="+mn-cs"/>
                        </a:rPr>
                        <a:t>Maswime</a:t>
                      </a:r>
                      <a:r>
                        <a:rPr lang="en-US" sz="1100" kern="1200" dirty="0">
                          <a:solidFill>
                            <a:schemeClr val="tx1"/>
                          </a:solidFill>
                          <a:effectLst/>
                          <a:latin typeface="PT Sans" panose="020B0503020203020204" pitchFamily="34" charset="77"/>
                          <a:ea typeface="+mn-ea"/>
                          <a:cs typeface="+mn-cs"/>
                        </a:rPr>
                        <a:t> is a Civil Engineer and has been involved in </a:t>
                      </a:r>
                      <a:r>
                        <a:rPr lang="en-ZA" sz="1100" kern="1200" dirty="0">
                          <a:solidFill>
                            <a:schemeClr val="tx1"/>
                          </a:solidFill>
                          <a:effectLst/>
                          <a:latin typeface="PT Sans" panose="020B0503020203020204" pitchFamily="34" charset="77"/>
                          <a:ea typeface="+mn-ea"/>
                          <a:cs typeface="+mn-cs"/>
                        </a:rPr>
                        <a:t>Construction projects, </a:t>
                      </a:r>
                      <a:r>
                        <a:rPr lang="en-US" sz="1100" kern="1200" dirty="0">
                          <a:solidFill>
                            <a:schemeClr val="tx1"/>
                          </a:solidFill>
                          <a:effectLst/>
                          <a:latin typeface="PT Sans" panose="020B0503020203020204" pitchFamily="34" charset="77"/>
                          <a:ea typeface="+mn-ea"/>
                          <a:cs typeface="+mn-cs"/>
                        </a:rPr>
                        <a:t>Infrastructure Planning and Development in Local Government.</a:t>
                      </a:r>
                      <a:r>
                        <a:rPr lang="en-GB" sz="1100" dirty="0">
                          <a:effectLst/>
                          <a:latin typeface="PT Sans" panose="020B0503020203020204" pitchFamily="34" charset="77"/>
                        </a:rPr>
                        <a:t> He </a:t>
                      </a:r>
                      <a:r>
                        <a:rPr lang="en-US" sz="1100" kern="1200" dirty="0">
                          <a:solidFill>
                            <a:schemeClr val="tx1"/>
                          </a:solidFill>
                          <a:effectLst/>
                          <a:latin typeface="PT Sans" panose="020B0503020203020204" pitchFamily="34" charset="77"/>
                          <a:ea typeface="+mn-ea"/>
                          <a:cs typeface="+mn-cs"/>
                        </a:rPr>
                        <a:t>has been involved in public policy, public procurement and project management with accumulated work experience of just over 12 years in the public and private sector.</a:t>
                      </a:r>
                      <a:endParaRPr lang="en-US" sz="1100" b="0" i="0" u="none" strike="noStrike" kern="1200" dirty="0">
                        <a:solidFill>
                          <a:schemeClr val="tx1"/>
                        </a:solidFill>
                        <a:effectLst/>
                        <a:latin typeface="PT Sans" panose="020B0604020202020204" charset="0"/>
                        <a:ea typeface="+mn-ea"/>
                        <a:cs typeface="Arial" panose="020B0604020202020204" pitchFamily="34" charset="0"/>
                      </a:endParaRPr>
                    </a:p>
                    <a:p>
                      <a:pPr marL="0" algn="l" defTabSz="914400" rtl="0" eaLnBrk="1" fontAlgn="ctr" latinLnBrk="0" hangingPunct="1"/>
                      <a:endParaRPr lang="en-ZA" sz="1100" b="0" i="0" u="none" strike="noStrike" kern="1200" dirty="0">
                        <a:solidFill>
                          <a:schemeClr val="tx1"/>
                        </a:solidFill>
                        <a:effectLst/>
                        <a:latin typeface="PT Sans" panose="020B0604020202020204" charset="0"/>
                        <a:ea typeface="+mn-ea"/>
                        <a:cs typeface="Arial" panose="020B0604020202020204" pitchFamily="34" charset="0"/>
                      </a:endParaRP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3"/>
                  </a:ext>
                </a:extLst>
              </a:tr>
              <a:tr h="1257300">
                <a:tc>
                  <a:txBody>
                    <a:bodyPr/>
                    <a:lstStyle/>
                    <a:p>
                      <a:pPr algn="l" fontAlgn="ctr"/>
                      <a:r>
                        <a:rPr lang="en-ZA" sz="1100" b="0" i="1" u="none" strike="noStrike" dirty="0">
                          <a:solidFill>
                            <a:schemeClr val="tx1"/>
                          </a:solidFill>
                          <a:effectLst/>
                          <a:latin typeface="PT Sans" panose="020B0604020202020204" charset="0"/>
                          <a:cs typeface="Arial" panose="020B0604020202020204" pitchFamily="34" charset="0"/>
                        </a:rPr>
                        <a:t>Pic</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a:r>
                        <a:rPr lang="en-US" sz="1200" b="1" u="none" dirty="0">
                          <a:solidFill>
                            <a:schemeClr val="tx1">
                              <a:lumMod val="85000"/>
                              <a:lumOff val="15000"/>
                            </a:schemeClr>
                          </a:solidFill>
                          <a:latin typeface="PT Sans" panose="020B0503020203020204" pitchFamily="34" charset="77"/>
                        </a:rPr>
                        <a:t>Mr. Stephen Reynders</a:t>
                      </a:r>
                    </a:p>
                    <a:p>
                      <a:pPr marL="0" marR="0" indent="0" algn="l" defTabSz="914400" rtl="0" eaLnBrk="1" fontAlgn="ctr" latinLnBrk="0" hangingPunct="1">
                        <a:lnSpc>
                          <a:spcPct val="100000"/>
                        </a:lnSpc>
                        <a:spcBef>
                          <a:spcPts val="0"/>
                        </a:spcBef>
                        <a:spcAft>
                          <a:spcPts val="0"/>
                        </a:spcAft>
                        <a:buClrTx/>
                        <a:buSzTx/>
                        <a:buFontTx/>
                        <a:buNone/>
                        <a:tabLst/>
                        <a:defRPr/>
                      </a:pPr>
                      <a:r>
                        <a:rPr lang="en-ZA" sz="1100" b="0" i="0" u="none" strike="noStrike" dirty="0">
                          <a:solidFill>
                            <a:schemeClr val="tx1"/>
                          </a:solidFill>
                          <a:effectLst/>
                          <a:latin typeface="PT Sans" panose="020B0604020202020204" charset="0"/>
                          <a:cs typeface="Arial" panose="020B0604020202020204" pitchFamily="34" charset="0"/>
                        </a:rPr>
                        <a:t>Executive</a:t>
                      </a:r>
                      <a:r>
                        <a:rPr lang="en-ZA" sz="1100" b="0" i="0" u="none" strike="noStrike" baseline="0" dirty="0">
                          <a:solidFill>
                            <a:schemeClr val="tx1"/>
                          </a:solidFill>
                          <a:effectLst/>
                          <a:latin typeface="PT Sans" panose="020B0604020202020204" charset="0"/>
                          <a:cs typeface="Arial" panose="020B0604020202020204" pitchFamily="34" charset="0"/>
                        </a:rPr>
                        <a:t> – Infrastructure Fund</a:t>
                      </a:r>
                      <a:endParaRPr lang="en-ZA" sz="1100" b="0" i="0" u="none" strike="noStrike" dirty="0">
                        <a:solidFill>
                          <a:schemeClr val="tx1"/>
                        </a:solidFill>
                        <a:effectLst/>
                        <a:latin typeface="PT Sans" panose="020B0604020202020204" charset="0"/>
                        <a:cs typeface="Arial" panose="020B0604020202020204" pitchFamily="34" charset="0"/>
                      </a:endParaRPr>
                    </a:p>
                    <a:p>
                      <a:pPr algn="l" fontAlgn="ctr"/>
                      <a:endParaRPr lang="en-ZA" sz="1100" b="0" i="0" u="none" strike="noStrike" dirty="0">
                        <a:solidFill>
                          <a:schemeClr val="tx1"/>
                        </a:solidFill>
                        <a:effectLst/>
                        <a:latin typeface="PT Sans" panose="020B0604020202020204" charset="0"/>
                        <a:cs typeface="Arial" panose="020B0604020202020204" pitchFamily="34" charset="0"/>
                      </a:endParaRPr>
                    </a:p>
                    <a:p>
                      <a:pPr algn="l"/>
                      <a:r>
                        <a:rPr lang="en-US" sz="1100" dirty="0" err="1">
                          <a:solidFill>
                            <a:schemeClr val="tx1">
                              <a:lumMod val="85000"/>
                              <a:lumOff val="15000"/>
                            </a:schemeClr>
                          </a:solidFill>
                          <a:latin typeface="PT Sans" panose="020B0503020203020204" pitchFamily="34" charset="77"/>
                        </a:rPr>
                        <a:t>Msc</a:t>
                      </a:r>
                      <a:r>
                        <a:rPr lang="en-US" sz="1100" dirty="0">
                          <a:solidFill>
                            <a:schemeClr val="tx1">
                              <a:lumMod val="85000"/>
                              <a:lumOff val="15000"/>
                            </a:schemeClr>
                          </a:solidFill>
                          <a:latin typeface="PT Sans" panose="020B0503020203020204" pitchFamily="34" charset="77"/>
                        </a:rPr>
                        <a:t> (</a:t>
                      </a:r>
                      <a:r>
                        <a:rPr lang="en-US" sz="1100" dirty="0" err="1">
                          <a:solidFill>
                            <a:schemeClr val="tx1">
                              <a:lumMod val="85000"/>
                              <a:lumOff val="15000"/>
                            </a:schemeClr>
                          </a:solidFill>
                          <a:latin typeface="PT Sans" panose="020B0503020203020204" pitchFamily="34" charset="77"/>
                        </a:rPr>
                        <a:t>Eng</a:t>
                      </a:r>
                      <a:r>
                        <a:rPr lang="en-US" sz="1100" dirty="0">
                          <a:solidFill>
                            <a:schemeClr val="tx1">
                              <a:lumMod val="85000"/>
                              <a:lumOff val="15000"/>
                            </a:schemeClr>
                          </a:solidFill>
                          <a:latin typeface="PT Sans" panose="020B0503020203020204" pitchFamily="34" charset="77"/>
                        </a:rPr>
                        <a:t>) in Electrical </a:t>
                      </a:r>
                      <a:r>
                        <a:rPr lang="en-US" sz="1100" i="1" dirty="0">
                          <a:solidFill>
                            <a:schemeClr val="tx1">
                              <a:lumMod val="85000"/>
                              <a:lumOff val="15000"/>
                            </a:schemeClr>
                          </a:solidFill>
                          <a:latin typeface="PT Sans" panose="020B0503020203020204" pitchFamily="34" charset="77"/>
                        </a:rPr>
                        <a:t>(Cum Laude)</a:t>
                      </a:r>
                    </a:p>
                    <a:p>
                      <a:pPr algn="l" fontAlgn="ctr"/>
                      <a:endParaRPr lang="en-ZA" sz="1100" b="0" i="1" u="none" strike="noStrike" dirty="0">
                        <a:solidFill>
                          <a:schemeClr val="tx1"/>
                        </a:solidFill>
                        <a:effectLst/>
                        <a:latin typeface="PT Sans" panose="020B0604020202020204" charset="0"/>
                        <a:cs typeface="Arial" panose="020B0604020202020204" pitchFamily="34" charset="0"/>
                      </a:endParaRPr>
                    </a:p>
                    <a:p>
                      <a:r>
                        <a:rPr lang="en-ZA" sz="1100" kern="1200" dirty="0">
                          <a:solidFill>
                            <a:schemeClr val="tx1"/>
                          </a:solidFill>
                          <a:effectLst/>
                          <a:latin typeface="PT Sans" panose="020B0503020203020204" pitchFamily="34" charset="77"/>
                          <a:ea typeface="+mn-ea"/>
                          <a:cs typeface="+mn-cs"/>
                        </a:rPr>
                        <a:t>Mr. Reynders is a Registered Professional Electrical engineer and certified Project Management Professional with extensive experience in Electrical Design, he has 17 years’ experience in the electricity supply industry. He has been involved as Lead Electrical Engineer  on Mining, Building Electrical, Transmission and Distribution Substation and Industrial Construction projects. </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4"/>
                  </a:ext>
                </a:extLst>
              </a:tr>
            </a:tbl>
          </a:graphicData>
        </a:graphic>
      </p:graphicFrame>
      <p:pic>
        <p:nvPicPr>
          <p:cNvPr id="8" name="Picture 7">
            <a:extLst>
              <a:ext uri="{FF2B5EF4-FFF2-40B4-BE49-F238E27FC236}">
                <a16:creationId xmlns:a16="http://schemas.microsoft.com/office/drawing/2014/main" id="{B1A4E9B2-155C-B646-8A4C-ED299ABE6B66}"/>
              </a:ext>
            </a:extLst>
          </p:cNvPr>
          <p:cNvPicPr>
            <a:picLocks noChangeAspect="1"/>
          </p:cNvPicPr>
          <p:nvPr/>
        </p:nvPicPr>
        <p:blipFill rotWithShape="1">
          <a:blip r:embed="rId4"/>
          <a:srcRect l="27936" r="15801" b="31361"/>
          <a:stretch/>
        </p:blipFill>
        <p:spPr>
          <a:xfrm>
            <a:off x="11678700" y="6512644"/>
            <a:ext cx="433468" cy="230832"/>
          </a:xfrm>
          <a:prstGeom prst="rect">
            <a:avLst/>
          </a:prstGeom>
          <a:solidFill>
            <a:schemeClr val="bg1"/>
          </a:solidFill>
        </p:spPr>
      </p:pic>
      <p:sp>
        <p:nvSpPr>
          <p:cNvPr id="9" name="Rectangle 8"/>
          <p:cNvSpPr/>
          <p:nvPr/>
        </p:nvSpPr>
        <p:spPr>
          <a:xfrm rot="16200000">
            <a:off x="-2185430" y="3167390"/>
            <a:ext cx="5052986" cy="523220"/>
          </a:xfrm>
          <a:prstGeom prst="rect">
            <a:avLst/>
          </a:prstGeom>
        </p:spPr>
        <p:txBody>
          <a:bodyPr wrap="none">
            <a:spAutoFit/>
          </a:bodyPr>
          <a:lstStyle/>
          <a:p>
            <a:r>
              <a:rPr lang="en-ZA" sz="2800" b="1" dirty="0">
                <a:solidFill>
                  <a:schemeClr val="bg1"/>
                </a:solidFill>
                <a:latin typeface="Bebas Neue" panose="020B0606020202050201" pitchFamily="34" charset="0"/>
              </a:rPr>
              <a:t>EXECUTIVE &amp; INVESTMENT TEAM</a:t>
            </a:r>
            <a:endParaRPr lang="en-US" sz="2800" b="1" dirty="0">
              <a:solidFill>
                <a:schemeClr val="bg1"/>
              </a:solidFill>
              <a:latin typeface="Bebas Neue" panose="020B0606020202050201" pitchFamily="34" charset="0"/>
            </a:endParaRPr>
          </a:p>
        </p:txBody>
      </p:sp>
      <p:sp>
        <p:nvSpPr>
          <p:cNvPr id="11" name="Rectangle 10">
            <a:extLst>
              <a:ext uri="{FF2B5EF4-FFF2-40B4-BE49-F238E27FC236}">
                <a16:creationId xmlns:a16="http://schemas.microsoft.com/office/drawing/2014/main" id="{B012817F-9565-DD4E-9483-11112299E576}"/>
              </a:ext>
            </a:extLst>
          </p:cNvPr>
          <p:cNvSpPr/>
          <p:nvPr/>
        </p:nvSpPr>
        <p:spPr>
          <a:xfrm>
            <a:off x="4594626" y="6512644"/>
            <a:ext cx="3002745" cy="230832"/>
          </a:xfrm>
          <a:prstGeom prst="rect">
            <a:avLst/>
          </a:prstGeom>
        </p:spPr>
        <p:txBody>
          <a:bodyPr wrap="none" anchor="ctr">
            <a:spAutoFit/>
          </a:bodyPr>
          <a:lstStyle/>
          <a:p>
            <a:pPr marL="12700" algn="ctr">
              <a:lnSpc>
                <a:spcPct val="100000"/>
              </a:lnSpc>
              <a:spcBef>
                <a:spcPts val="40"/>
              </a:spcBef>
            </a:pPr>
            <a:r>
              <a:rPr lang="en-US" sz="900" spc="0" dirty="0">
                <a:solidFill>
                  <a:schemeClr val="bg1">
                    <a:lumMod val="65000"/>
                  </a:schemeClr>
                </a:solidFill>
                <a:latin typeface="PT Sans" panose="020B0503020203020204" pitchFamily="34" charset="0"/>
              </a:rPr>
              <a:t>Private </a:t>
            </a:r>
            <a:r>
              <a:rPr lang="en-US" sz="900" spc="25" dirty="0">
                <a:solidFill>
                  <a:schemeClr val="bg1">
                    <a:lumMod val="65000"/>
                  </a:schemeClr>
                </a:solidFill>
                <a:latin typeface="PT Sans" panose="020B0503020203020204" pitchFamily="34" charset="0"/>
              </a:rPr>
              <a:t>Placement </a:t>
            </a:r>
            <a:r>
              <a:rPr lang="en-US" sz="900" spc="30" dirty="0">
                <a:solidFill>
                  <a:schemeClr val="bg1">
                    <a:lumMod val="65000"/>
                  </a:schemeClr>
                </a:solidFill>
                <a:latin typeface="PT Sans" panose="020B0503020203020204" pitchFamily="34" charset="0"/>
              </a:rPr>
              <a:t>Memorandum </a:t>
            </a:r>
            <a:r>
              <a:rPr lang="en-US" sz="900" spc="5" dirty="0">
                <a:solidFill>
                  <a:schemeClr val="bg1">
                    <a:lumMod val="65000"/>
                  </a:schemeClr>
                </a:solidFill>
                <a:latin typeface="PT Sans" panose="020B0503020203020204" pitchFamily="34" charset="0"/>
              </a:rPr>
              <a:t>– </a:t>
            </a:r>
            <a:r>
              <a:rPr lang="en-US" sz="900" spc="10" dirty="0">
                <a:solidFill>
                  <a:schemeClr val="bg1">
                    <a:lumMod val="65000"/>
                  </a:schemeClr>
                </a:solidFill>
                <a:latin typeface="PT Sans" panose="020B0503020203020204" pitchFamily="34" charset="0"/>
              </a:rPr>
              <a:t>Executive</a:t>
            </a:r>
            <a:r>
              <a:rPr lang="en-US" sz="900" spc="-155" dirty="0">
                <a:solidFill>
                  <a:schemeClr val="bg1">
                    <a:lumMod val="65000"/>
                  </a:schemeClr>
                </a:solidFill>
                <a:latin typeface="PT Sans" panose="020B0503020203020204" pitchFamily="34" charset="0"/>
              </a:rPr>
              <a:t> </a:t>
            </a:r>
            <a:r>
              <a:rPr lang="en-US" sz="900" spc="25" dirty="0">
                <a:solidFill>
                  <a:schemeClr val="bg1">
                    <a:lumMod val="65000"/>
                  </a:schemeClr>
                </a:solidFill>
                <a:latin typeface="PT Sans" panose="020B0503020203020204" pitchFamily="34" charset="0"/>
              </a:rPr>
              <a:t>Summary</a:t>
            </a:r>
          </a:p>
        </p:txBody>
      </p:sp>
    </p:spTree>
    <p:extLst>
      <p:ext uri="{BB962C8B-B14F-4D97-AF65-F5344CB8AC3E}">
        <p14:creationId xmlns:p14="http://schemas.microsoft.com/office/powerpoint/2010/main" val="680910102"/>
      </p:ext>
    </p:extLst>
  </p:cSld>
  <p:clrMapOvr>
    <a:masterClrMapping/>
  </p:clrMapOvr>
  <p:transition spd="slow" advClick="0">
    <p:push/>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651256" y="2"/>
            <a:ext cx="5965371" cy="3631763"/>
          </a:xfrm>
          <a:prstGeom prst="rect">
            <a:avLst/>
          </a:prstGeom>
          <a:noFill/>
        </p:spPr>
        <p:txBody>
          <a:bodyPr wrap="square" rtlCol="0">
            <a:spAutoFit/>
          </a:bodyPr>
          <a:lstStyle/>
          <a:p>
            <a:pPr algn="ctr"/>
            <a:r>
              <a:rPr lang="en-US" sz="11500" spc="600" dirty="0">
                <a:solidFill>
                  <a:schemeClr val="tx1">
                    <a:lumMod val="65000"/>
                    <a:lumOff val="35000"/>
                  </a:schemeClr>
                </a:solidFill>
                <a:latin typeface="Bebas Neue" panose="020B0606020202050201" pitchFamily="34" charset="0"/>
              </a:rPr>
              <a:t>THANK</a:t>
            </a:r>
          </a:p>
          <a:p>
            <a:pPr algn="ctr"/>
            <a:r>
              <a:rPr lang="en-US" sz="11500" spc="600" dirty="0">
                <a:solidFill>
                  <a:schemeClr val="tx1">
                    <a:lumMod val="65000"/>
                    <a:lumOff val="35000"/>
                  </a:schemeClr>
                </a:solidFill>
                <a:latin typeface="Bebas Neue" panose="020B0606020202050201" pitchFamily="34" charset="0"/>
              </a:rPr>
              <a:t>YOU </a:t>
            </a:r>
          </a:p>
        </p:txBody>
      </p:sp>
      <p:grpSp>
        <p:nvGrpSpPr>
          <p:cNvPr id="14" name="Group 13"/>
          <p:cNvGrpSpPr/>
          <p:nvPr/>
        </p:nvGrpSpPr>
        <p:grpSpPr>
          <a:xfrm>
            <a:off x="2575400" y="2196698"/>
            <a:ext cx="5962238" cy="1652122"/>
            <a:chOff x="2971517" y="4056674"/>
            <a:chExt cx="5962238" cy="1652122"/>
          </a:xfrm>
        </p:grpSpPr>
        <p:sp>
          <p:nvSpPr>
            <p:cNvPr id="6" name="Rectangle 5"/>
            <p:cNvSpPr/>
            <p:nvPr/>
          </p:nvSpPr>
          <p:spPr>
            <a:xfrm>
              <a:off x="2971517" y="4891851"/>
              <a:ext cx="1407180" cy="307777"/>
            </a:xfrm>
            <a:prstGeom prst="rect">
              <a:avLst/>
            </a:prstGeom>
          </p:spPr>
          <p:txBody>
            <a:bodyPr wrap="none">
              <a:spAutoFit/>
            </a:bodyPr>
            <a:lstStyle/>
            <a:p>
              <a:pPr defTabSz="946404">
                <a:defRPr/>
              </a:pPr>
              <a:r>
                <a:rPr lang="en-ZA" sz="1400" dirty="0">
                  <a:solidFill>
                    <a:sysClr val="windowText" lastClr="000000"/>
                  </a:solidFill>
                  <a:latin typeface="PT Sans" panose="020B0503020203020204" pitchFamily="34" charset="0"/>
                  <a:cs typeface="Arial" panose="020B0604020202020204" pitchFamily="34" charset="0"/>
                </a:rPr>
                <a:t>Xolani Khumalo</a:t>
              </a:r>
            </a:p>
          </p:txBody>
        </p:sp>
        <p:sp>
          <p:nvSpPr>
            <p:cNvPr id="8" name="Rectangle 7"/>
            <p:cNvSpPr/>
            <p:nvPr/>
          </p:nvSpPr>
          <p:spPr>
            <a:xfrm>
              <a:off x="4143830" y="5401019"/>
              <a:ext cx="184731" cy="307777"/>
            </a:xfrm>
            <a:prstGeom prst="rect">
              <a:avLst/>
            </a:prstGeom>
          </p:spPr>
          <p:txBody>
            <a:bodyPr wrap="none">
              <a:spAutoFit/>
            </a:bodyPr>
            <a:lstStyle/>
            <a:p>
              <a:pPr lvl="0" algn="ctr">
                <a:defRPr/>
              </a:pPr>
              <a:endParaRPr lang="en-US" sz="1400" dirty="0">
                <a:solidFill>
                  <a:sysClr val="windowText" lastClr="000000"/>
                </a:solidFill>
                <a:latin typeface="PT Sans" panose="020B0503020203020204" pitchFamily="34" charset="0"/>
                <a:cs typeface="Arial" panose="020B0604020202020204" pitchFamily="34" charset="0"/>
              </a:endParaRPr>
            </a:p>
          </p:txBody>
        </p:sp>
        <p:sp>
          <p:nvSpPr>
            <p:cNvPr id="9" name="Rectangle 8"/>
            <p:cNvSpPr/>
            <p:nvPr/>
          </p:nvSpPr>
          <p:spPr>
            <a:xfrm>
              <a:off x="7678283" y="4903458"/>
              <a:ext cx="1255472" cy="307777"/>
            </a:xfrm>
            <a:prstGeom prst="rect">
              <a:avLst/>
            </a:prstGeom>
          </p:spPr>
          <p:txBody>
            <a:bodyPr wrap="none">
              <a:spAutoFit/>
            </a:bodyPr>
            <a:lstStyle/>
            <a:p>
              <a:pPr>
                <a:defRPr/>
              </a:pPr>
              <a:r>
                <a:rPr lang="en-US" sz="1400" kern="0" dirty="0">
                  <a:solidFill>
                    <a:sysClr val="windowText" lastClr="000000"/>
                  </a:solidFill>
                  <a:latin typeface="PT Sans" panose="020B0503020203020204" pitchFamily="34" charset="0"/>
                  <a:cs typeface="Arial" panose="020B0604020202020204" pitchFamily="34" charset="0"/>
                </a:rPr>
                <a:t>Zenzele Mfusi</a:t>
              </a:r>
            </a:p>
          </p:txBody>
        </p:sp>
        <p:sp>
          <p:nvSpPr>
            <p:cNvPr id="12" name="Shape 5186"/>
            <p:cNvSpPr/>
            <p:nvPr/>
          </p:nvSpPr>
          <p:spPr>
            <a:xfrm>
              <a:off x="3089940" y="4056674"/>
              <a:ext cx="859128" cy="774485"/>
            </a:xfrm>
            <a:custGeom>
              <a:avLst/>
              <a:gdLst/>
              <a:ahLst/>
              <a:cxnLst>
                <a:cxn ang="0">
                  <a:pos x="wd2" y="hd2"/>
                </a:cxn>
                <a:cxn ang="5400000">
                  <a:pos x="wd2" y="hd2"/>
                </a:cxn>
                <a:cxn ang="10800000">
                  <a:pos x="wd2" y="hd2"/>
                </a:cxn>
                <a:cxn ang="16200000">
                  <a:pos x="wd2" y="hd2"/>
                </a:cxn>
              </a:cxnLst>
              <a:rect l="0" t="0" r="r" b="b"/>
              <a:pathLst>
                <a:path w="21424" h="21600" extrusionOk="0">
                  <a:moveTo>
                    <a:pt x="212" y="21600"/>
                  </a:moveTo>
                  <a:cubicBezTo>
                    <a:pt x="362" y="21600"/>
                    <a:pt x="512" y="21600"/>
                    <a:pt x="512" y="21431"/>
                  </a:cubicBezTo>
                  <a:cubicBezTo>
                    <a:pt x="1262" y="18731"/>
                    <a:pt x="3662" y="18056"/>
                    <a:pt x="5162" y="17719"/>
                  </a:cubicBezTo>
                  <a:cubicBezTo>
                    <a:pt x="5612" y="17550"/>
                    <a:pt x="5912" y="17550"/>
                    <a:pt x="6062" y="17381"/>
                  </a:cubicBezTo>
                  <a:cubicBezTo>
                    <a:pt x="7712" y="16537"/>
                    <a:pt x="8312" y="15188"/>
                    <a:pt x="8462" y="14175"/>
                  </a:cubicBezTo>
                  <a:cubicBezTo>
                    <a:pt x="8462" y="14175"/>
                    <a:pt x="8462" y="14006"/>
                    <a:pt x="8462" y="14006"/>
                  </a:cubicBezTo>
                  <a:cubicBezTo>
                    <a:pt x="7562" y="12994"/>
                    <a:pt x="6812" y="11813"/>
                    <a:pt x="6362" y="10294"/>
                  </a:cubicBezTo>
                  <a:cubicBezTo>
                    <a:pt x="6212" y="10294"/>
                    <a:pt x="6212" y="10125"/>
                    <a:pt x="6212" y="10125"/>
                  </a:cubicBezTo>
                  <a:cubicBezTo>
                    <a:pt x="5612" y="9450"/>
                    <a:pt x="5312" y="8606"/>
                    <a:pt x="5312" y="7931"/>
                  </a:cubicBezTo>
                  <a:cubicBezTo>
                    <a:pt x="5312" y="7594"/>
                    <a:pt x="5312" y="7256"/>
                    <a:pt x="5612" y="7087"/>
                  </a:cubicBezTo>
                  <a:cubicBezTo>
                    <a:pt x="5762" y="7087"/>
                    <a:pt x="5762" y="6919"/>
                    <a:pt x="5762" y="6919"/>
                  </a:cubicBezTo>
                  <a:cubicBezTo>
                    <a:pt x="5912" y="3375"/>
                    <a:pt x="8162" y="675"/>
                    <a:pt x="10712" y="675"/>
                  </a:cubicBezTo>
                  <a:cubicBezTo>
                    <a:pt x="10862" y="675"/>
                    <a:pt x="10862" y="675"/>
                    <a:pt x="10862" y="675"/>
                  </a:cubicBezTo>
                  <a:cubicBezTo>
                    <a:pt x="13562" y="675"/>
                    <a:pt x="15662" y="3544"/>
                    <a:pt x="15812" y="6919"/>
                  </a:cubicBezTo>
                  <a:cubicBezTo>
                    <a:pt x="15812" y="7087"/>
                    <a:pt x="15812" y="7087"/>
                    <a:pt x="15812" y="7256"/>
                  </a:cubicBezTo>
                  <a:cubicBezTo>
                    <a:pt x="16112" y="7425"/>
                    <a:pt x="16112" y="7594"/>
                    <a:pt x="16112" y="7931"/>
                  </a:cubicBezTo>
                  <a:cubicBezTo>
                    <a:pt x="16112" y="8437"/>
                    <a:pt x="15962" y="9113"/>
                    <a:pt x="15362" y="9787"/>
                  </a:cubicBezTo>
                  <a:cubicBezTo>
                    <a:pt x="15362" y="9787"/>
                    <a:pt x="15362" y="9956"/>
                    <a:pt x="15362" y="9956"/>
                  </a:cubicBezTo>
                  <a:cubicBezTo>
                    <a:pt x="14912" y="11644"/>
                    <a:pt x="14012" y="13162"/>
                    <a:pt x="12962" y="14006"/>
                  </a:cubicBezTo>
                  <a:cubicBezTo>
                    <a:pt x="12962" y="14175"/>
                    <a:pt x="12962" y="14344"/>
                    <a:pt x="12962" y="14344"/>
                  </a:cubicBezTo>
                  <a:cubicBezTo>
                    <a:pt x="13112" y="15356"/>
                    <a:pt x="13712" y="16706"/>
                    <a:pt x="15362" y="17550"/>
                  </a:cubicBezTo>
                  <a:cubicBezTo>
                    <a:pt x="15512" y="17719"/>
                    <a:pt x="15812" y="17719"/>
                    <a:pt x="16262" y="17887"/>
                  </a:cubicBezTo>
                  <a:cubicBezTo>
                    <a:pt x="17762" y="18225"/>
                    <a:pt x="20162" y="18731"/>
                    <a:pt x="20912" y="21431"/>
                  </a:cubicBezTo>
                  <a:cubicBezTo>
                    <a:pt x="20912" y="21431"/>
                    <a:pt x="21062" y="21600"/>
                    <a:pt x="21062" y="21600"/>
                  </a:cubicBezTo>
                  <a:cubicBezTo>
                    <a:pt x="21212" y="21600"/>
                    <a:pt x="21212" y="21600"/>
                    <a:pt x="21212" y="21600"/>
                  </a:cubicBezTo>
                  <a:cubicBezTo>
                    <a:pt x="21362" y="21600"/>
                    <a:pt x="21512" y="21431"/>
                    <a:pt x="21362" y="21094"/>
                  </a:cubicBezTo>
                  <a:cubicBezTo>
                    <a:pt x="20762" y="18225"/>
                    <a:pt x="17912" y="17550"/>
                    <a:pt x="16412" y="17213"/>
                  </a:cubicBezTo>
                  <a:cubicBezTo>
                    <a:pt x="16112" y="17044"/>
                    <a:pt x="15662" y="17044"/>
                    <a:pt x="15512" y="16875"/>
                  </a:cubicBezTo>
                  <a:cubicBezTo>
                    <a:pt x="14462" y="16369"/>
                    <a:pt x="13712" y="15525"/>
                    <a:pt x="13562" y="14512"/>
                  </a:cubicBezTo>
                  <a:cubicBezTo>
                    <a:pt x="14612" y="13500"/>
                    <a:pt x="15512" y="11981"/>
                    <a:pt x="15962" y="10125"/>
                  </a:cubicBezTo>
                  <a:cubicBezTo>
                    <a:pt x="16412" y="9450"/>
                    <a:pt x="16712" y="8606"/>
                    <a:pt x="16712" y="7931"/>
                  </a:cubicBezTo>
                  <a:cubicBezTo>
                    <a:pt x="16712" y="7425"/>
                    <a:pt x="16562" y="7087"/>
                    <a:pt x="16412" y="6750"/>
                  </a:cubicBezTo>
                  <a:cubicBezTo>
                    <a:pt x="16262" y="3038"/>
                    <a:pt x="13862" y="0"/>
                    <a:pt x="10862" y="0"/>
                  </a:cubicBezTo>
                  <a:cubicBezTo>
                    <a:pt x="10712" y="0"/>
                    <a:pt x="10712" y="0"/>
                    <a:pt x="10712" y="0"/>
                  </a:cubicBezTo>
                  <a:cubicBezTo>
                    <a:pt x="7862" y="0"/>
                    <a:pt x="5462" y="2869"/>
                    <a:pt x="5162" y="6581"/>
                  </a:cubicBezTo>
                  <a:cubicBezTo>
                    <a:pt x="4862" y="6919"/>
                    <a:pt x="4712" y="7425"/>
                    <a:pt x="4712" y="7931"/>
                  </a:cubicBezTo>
                  <a:cubicBezTo>
                    <a:pt x="4712" y="8775"/>
                    <a:pt x="5012" y="9619"/>
                    <a:pt x="5762" y="10631"/>
                  </a:cubicBezTo>
                  <a:cubicBezTo>
                    <a:pt x="6212" y="12150"/>
                    <a:pt x="6962" y="13331"/>
                    <a:pt x="7862" y="14344"/>
                  </a:cubicBezTo>
                  <a:cubicBezTo>
                    <a:pt x="7712" y="15356"/>
                    <a:pt x="6962" y="16200"/>
                    <a:pt x="5912" y="16706"/>
                  </a:cubicBezTo>
                  <a:cubicBezTo>
                    <a:pt x="5762" y="16875"/>
                    <a:pt x="5462" y="16875"/>
                    <a:pt x="5012" y="17044"/>
                  </a:cubicBezTo>
                  <a:cubicBezTo>
                    <a:pt x="3512" y="17381"/>
                    <a:pt x="662" y="18225"/>
                    <a:pt x="62" y="21094"/>
                  </a:cubicBezTo>
                  <a:cubicBezTo>
                    <a:pt x="-88" y="21431"/>
                    <a:pt x="62" y="21600"/>
                    <a:pt x="212" y="21600"/>
                  </a:cubicBezTo>
                  <a:close/>
                </a:path>
              </a:pathLst>
            </a:custGeom>
            <a:solidFill>
              <a:srgbClr val="BF9B30"/>
            </a:solidFill>
            <a:ln w="12700">
              <a:miter lim="400000"/>
            </a:ln>
          </p:spPr>
          <p:txBody>
            <a:bodyPr lIns="45718" rIns="45718"/>
            <a:lstStyle/>
            <a:p>
              <a:pPr defTabSz="914341" eaLnBrk="1">
                <a:defRPr/>
              </a:pPr>
              <a:endParaRPr kern="0">
                <a:solidFill>
                  <a:srgbClr val="000000"/>
                </a:solidFill>
                <a:latin typeface="Roboto Regular"/>
                <a:ea typeface="Roboto Regular"/>
                <a:cs typeface="Roboto Regular"/>
                <a:sym typeface="Roboto Regular"/>
              </a:endParaRPr>
            </a:p>
          </p:txBody>
        </p:sp>
        <p:sp>
          <p:nvSpPr>
            <p:cNvPr id="13" name="Shape 5186"/>
            <p:cNvSpPr/>
            <p:nvPr/>
          </p:nvSpPr>
          <p:spPr>
            <a:xfrm>
              <a:off x="7925883" y="4104018"/>
              <a:ext cx="859128" cy="774485"/>
            </a:xfrm>
            <a:custGeom>
              <a:avLst/>
              <a:gdLst/>
              <a:ahLst/>
              <a:cxnLst>
                <a:cxn ang="0">
                  <a:pos x="wd2" y="hd2"/>
                </a:cxn>
                <a:cxn ang="5400000">
                  <a:pos x="wd2" y="hd2"/>
                </a:cxn>
                <a:cxn ang="10800000">
                  <a:pos x="wd2" y="hd2"/>
                </a:cxn>
                <a:cxn ang="16200000">
                  <a:pos x="wd2" y="hd2"/>
                </a:cxn>
              </a:cxnLst>
              <a:rect l="0" t="0" r="r" b="b"/>
              <a:pathLst>
                <a:path w="21424" h="21600" extrusionOk="0">
                  <a:moveTo>
                    <a:pt x="212" y="21600"/>
                  </a:moveTo>
                  <a:cubicBezTo>
                    <a:pt x="362" y="21600"/>
                    <a:pt x="512" y="21600"/>
                    <a:pt x="512" y="21431"/>
                  </a:cubicBezTo>
                  <a:cubicBezTo>
                    <a:pt x="1262" y="18731"/>
                    <a:pt x="3662" y="18056"/>
                    <a:pt x="5162" y="17719"/>
                  </a:cubicBezTo>
                  <a:cubicBezTo>
                    <a:pt x="5612" y="17550"/>
                    <a:pt x="5912" y="17550"/>
                    <a:pt x="6062" y="17381"/>
                  </a:cubicBezTo>
                  <a:cubicBezTo>
                    <a:pt x="7712" y="16537"/>
                    <a:pt x="8312" y="15188"/>
                    <a:pt x="8462" y="14175"/>
                  </a:cubicBezTo>
                  <a:cubicBezTo>
                    <a:pt x="8462" y="14175"/>
                    <a:pt x="8462" y="14006"/>
                    <a:pt x="8462" y="14006"/>
                  </a:cubicBezTo>
                  <a:cubicBezTo>
                    <a:pt x="7562" y="12994"/>
                    <a:pt x="6812" y="11813"/>
                    <a:pt x="6362" y="10294"/>
                  </a:cubicBezTo>
                  <a:cubicBezTo>
                    <a:pt x="6212" y="10294"/>
                    <a:pt x="6212" y="10125"/>
                    <a:pt x="6212" y="10125"/>
                  </a:cubicBezTo>
                  <a:cubicBezTo>
                    <a:pt x="5612" y="9450"/>
                    <a:pt x="5312" y="8606"/>
                    <a:pt x="5312" y="7931"/>
                  </a:cubicBezTo>
                  <a:cubicBezTo>
                    <a:pt x="5312" y="7594"/>
                    <a:pt x="5312" y="7256"/>
                    <a:pt x="5612" y="7087"/>
                  </a:cubicBezTo>
                  <a:cubicBezTo>
                    <a:pt x="5762" y="7087"/>
                    <a:pt x="5762" y="6919"/>
                    <a:pt x="5762" y="6919"/>
                  </a:cubicBezTo>
                  <a:cubicBezTo>
                    <a:pt x="5912" y="3375"/>
                    <a:pt x="8162" y="675"/>
                    <a:pt x="10712" y="675"/>
                  </a:cubicBezTo>
                  <a:cubicBezTo>
                    <a:pt x="10862" y="675"/>
                    <a:pt x="10862" y="675"/>
                    <a:pt x="10862" y="675"/>
                  </a:cubicBezTo>
                  <a:cubicBezTo>
                    <a:pt x="13562" y="675"/>
                    <a:pt x="15662" y="3544"/>
                    <a:pt x="15812" y="6919"/>
                  </a:cubicBezTo>
                  <a:cubicBezTo>
                    <a:pt x="15812" y="7087"/>
                    <a:pt x="15812" y="7087"/>
                    <a:pt x="15812" y="7256"/>
                  </a:cubicBezTo>
                  <a:cubicBezTo>
                    <a:pt x="16112" y="7425"/>
                    <a:pt x="16112" y="7594"/>
                    <a:pt x="16112" y="7931"/>
                  </a:cubicBezTo>
                  <a:cubicBezTo>
                    <a:pt x="16112" y="8437"/>
                    <a:pt x="15962" y="9113"/>
                    <a:pt x="15362" y="9787"/>
                  </a:cubicBezTo>
                  <a:cubicBezTo>
                    <a:pt x="15362" y="9787"/>
                    <a:pt x="15362" y="9956"/>
                    <a:pt x="15362" y="9956"/>
                  </a:cubicBezTo>
                  <a:cubicBezTo>
                    <a:pt x="14912" y="11644"/>
                    <a:pt x="14012" y="13162"/>
                    <a:pt x="12962" y="14006"/>
                  </a:cubicBezTo>
                  <a:cubicBezTo>
                    <a:pt x="12962" y="14175"/>
                    <a:pt x="12962" y="14344"/>
                    <a:pt x="12962" y="14344"/>
                  </a:cubicBezTo>
                  <a:cubicBezTo>
                    <a:pt x="13112" y="15356"/>
                    <a:pt x="13712" y="16706"/>
                    <a:pt x="15362" y="17550"/>
                  </a:cubicBezTo>
                  <a:cubicBezTo>
                    <a:pt x="15512" y="17719"/>
                    <a:pt x="15812" y="17719"/>
                    <a:pt x="16262" y="17887"/>
                  </a:cubicBezTo>
                  <a:cubicBezTo>
                    <a:pt x="17762" y="18225"/>
                    <a:pt x="20162" y="18731"/>
                    <a:pt x="20912" y="21431"/>
                  </a:cubicBezTo>
                  <a:cubicBezTo>
                    <a:pt x="20912" y="21431"/>
                    <a:pt x="21062" y="21600"/>
                    <a:pt x="21062" y="21600"/>
                  </a:cubicBezTo>
                  <a:cubicBezTo>
                    <a:pt x="21212" y="21600"/>
                    <a:pt x="21212" y="21600"/>
                    <a:pt x="21212" y="21600"/>
                  </a:cubicBezTo>
                  <a:cubicBezTo>
                    <a:pt x="21362" y="21600"/>
                    <a:pt x="21512" y="21431"/>
                    <a:pt x="21362" y="21094"/>
                  </a:cubicBezTo>
                  <a:cubicBezTo>
                    <a:pt x="20762" y="18225"/>
                    <a:pt x="17912" y="17550"/>
                    <a:pt x="16412" y="17213"/>
                  </a:cubicBezTo>
                  <a:cubicBezTo>
                    <a:pt x="16112" y="17044"/>
                    <a:pt x="15662" y="17044"/>
                    <a:pt x="15512" y="16875"/>
                  </a:cubicBezTo>
                  <a:cubicBezTo>
                    <a:pt x="14462" y="16369"/>
                    <a:pt x="13712" y="15525"/>
                    <a:pt x="13562" y="14512"/>
                  </a:cubicBezTo>
                  <a:cubicBezTo>
                    <a:pt x="14612" y="13500"/>
                    <a:pt x="15512" y="11981"/>
                    <a:pt x="15962" y="10125"/>
                  </a:cubicBezTo>
                  <a:cubicBezTo>
                    <a:pt x="16412" y="9450"/>
                    <a:pt x="16712" y="8606"/>
                    <a:pt x="16712" y="7931"/>
                  </a:cubicBezTo>
                  <a:cubicBezTo>
                    <a:pt x="16712" y="7425"/>
                    <a:pt x="16562" y="7087"/>
                    <a:pt x="16412" y="6750"/>
                  </a:cubicBezTo>
                  <a:cubicBezTo>
                    <a:pt x="16262" y="3038"/>
                    <a:pt x="13862" y="0"/>
                    <a:pt x="10862" y="0"/>
                  </a:cubicBezTo>
                  <a:cubicBezTo>
                    <a:pt x="10712" y="0"/>
                    <a:pt x="10712" y="0"/>
                    <a:pt x="10712" y="0"/>
                  </a:cubicBezTo>
                  <a:cubicBezTo>
                    <a:pt x="7862" y="0"/>
                    <a:pt x="5462" y="2869"/>
                    <a:pt x="5162" y="6581"/>
                  </a:cubicBezTo>
                  <a:cubicBezTo>
                    <a:pt x="4862" y="6919"/>
                    <a:pt x="4712" y="7425"/>
                    <a:pt x="4712" y="7931"/>
                  </a:cubicBezTo>
                  <a:cubicBezTo>
                    <a:pt x="4712" y="8775"/>
                    <a:pt x="5012" y="9619"/>
                    <a:pt x="5762" y="10631"/>
                  </a:cubicBezTo>
                  <a:cubicBezTo>
                    <a:pt x="6212" y="12150"/>
                    <a:pt x="6962" y="13331"/>
                    <a:pt x="7862" y="14344"/>
                  </a:cubicBezTo>
                  <a:cubicBezTo>
                    <a:pt x="7712" y="15356"/>
                    <a:pt x="6962" y="16200"/>
                    <a:pt x="5912" y="16706"/>
                  </a:cubicBezTo>
                  <a:cubicBezTo>
                    <a:pt x="5762" y="16875"/>
                    <a:pt x="5462" y="16875"/>
                    <a:pt x="5012" y="17044"/>
                  </a:cubicBezTo>
                  <a:cubicBezTo>
                    <a:pt x="3512" y="17381"/>
                    <a:pt x="662" y="18225"/>
                    <a:pt x="62" y="21094"/>
                  </a:cubicBezTo>
                  <a:cubicBezTo>
                    <a:pt x="-88" y="21431"/>
                    <a:pt x="62" y="21600"/>
                    <a:pt x="212" y="21600"/>
                  </a:cubicBezTo>
                  <a:close/>
                </a:path>
              </a:pathLst>
            </a:custGeom>
            <a:solidFill>
              <a:srgbClr val="BF9B30"/>
            </a:solidFill>
            <a:ln w="12700">
              <a:miter lim="400000"/>
            </a:ln>
          </p:spPr>
          <p:txBody>
            <a:bodyPr lIns="45718" rIns="45718"/>
            <a:lstStyle/>
            <a:p>
              <a:pPr defTabSz="914341" eaLnBrk="1">
                <a:defRPr/>
              </a:pPr>
              <a:endParaRPr kern="0" dirty="0">
                <a:solidFill>
                  <a:srgbClr val="000000"/>
                </a:solidFill>
                <a:latin typeface="Roboto Regular"/>
                <a:ea typeface="Roboto Regular"/>
                <a:cs typeface="Roboto Regular"/>
                <a:sym typeface="Roboto Regular"/>
              </a:endParaRPr>
            </a:p>
          </p:txBody>
        </p:sp>
      </p:grpSp>
      <p:sp>
        <p:nvSpPr>
          <p:cNvPr id="2" name="TextBox 1">
            <a:extLst>
              <a:ext uri="{FF2B5EF4-FFF2-40B4-BE49-F238E27FC236}">
                <a16:creationId xmlns:a16="http://schemas.microsoft.com/office/drawing/2014/main" id="{18E7B484-E503-B645-8F7F-CB54365B6C8D}"/>
              </a:ext>
            </a:extLst>
          </p:cNvPr>
          <p:cNvSpPr txBox="1"/>
          <p:nvPr/>
        </p:nvSpPr>
        <p:spPr>
          <a:xfrm>
            <a:off x="2629358" y="3509203"/>
            <a:ext cx="6009166" cy="2862322"/>
          </a:xfrm>
          <a:prstGeom prst="rect">
            <a:avLst/>
          </a:prstGeom>
          <a:noFill/>
        </p:spPr>
        <p:txBody>
          <a:bodyPr wrap="square" rtlCol="0">
            <a:spAutoFit/>
          </a:bodyPr>
          <a:lstStyle/>
          <a:p>
            <a:pPr algn="ctr"/>
            <a:endParaRPr lang="en-US" b="1" dirty="0">
              <a:solidFill>
                <a:schemeClr val="tx1">
                  <a:lumMod val="65000"/>
                  <a:lumOff val="35000"/>
                </a:schemeClr>
              </a:solidFill>
              <a:latin typeface="PT Sans" panose="020B0503020203020204" pitchFamily="34" charset="77"/>
            </a:endParaRPr>
          </a:p>
          <a:p>
            <a:pPr algn="ctr"/>
            <a:r>
              <a:rPr lang="en-US" b="1" dirty="0">
                <a:solidFill>
                  <a:schemeClr val="tx1">
                    <a:lumMod val="65000"/>
                    <a:lumOff val="35000"/>
                  </a:schemeClr>
                </a:solidFill>
                <a:latin typeface="PT Sans" panose="020B0503020203020204" pitchFamily="34" charset="77"/>
              </a:rPr>
              <a:t>Makwande Capital </a:t>
            </a:r>
          </a:p>
          <a:p>
            <a:pPr algn="ctr"/>
            <a:endParaRPr lang="en-US" sz="1200" b="1" dirty="0">
              <a:solidFill>
                <a:schemeClr val="tx1">
                  <a:lumMod val="65000"/>
                  <a:lumOff val="35000"/>
                </a:schemeClr>
              </a:solidFill>
              <a:latin typeface="PT Sans" panose="020B0503020203020204" pitchFamily="34" charset="77"/>
            </a:endParaRPr>
          </a:p>
          <a:p>
            <a:pPr algn="ctr"/>
            <a:r>
              <a:rPr lang="en-US" sz="1200" b="1" dirty="0">
                <a:solidFill>
                  <a:schemeClr val="tx1">
                    <a:lumMod val="65000"/>
                    <a:lumOff val="35000"/>
                  </a:schemeClr>
                </a:solidFill>
                <a:latin typeface="PT Sans" panose="020B0503020203020204" pitchFamily="34" charset="77"/>
              </a:rPr>
              <a:t>Contact Us</a:t>
            </a:r>
          </a:p>
          <a:p>
            <a:pPr algn="ctr"/>
            <a:endParaRPr lang="en-US" sz="1200" b="1" dirty="0">
              <a:solidFill>
                <a:schemeClr val="tx1">
                  <a:lumMod val="65000"/>
                  <a:lumOff val="35000"/>
                </a:schemeClr>
              </a:solidFill>
              <a:latin typeface="PT Sans" panose="020B0503020203020204" pitchFamily="34" charset="77"/>
            </a:endParaRPr>
          </a:p>
          <a:p>
            <a:pPr algn="ctr"/>
            <a:r>
              <a:rPr lang="en-US" sz="1200" b="1" dirty="0">
                <a:solidFill>
                  <a:schemeClr val="tx1">
                    <a:lumMod val="65000"/>
                    <a:lumOff val="35000"/>
                  </a:schemeClr>
                </a:solidFill>
                <a:latin typeface="PT Sans" panose="020B0503020203020204" pitchFamily="34" charset="77"/>
              </a:rPr>
              <a:t>Address:</a:t>
            </a:r>
          </a:p>
          <a:p>
            <a:pPr algn="ctr"/>
            <a:r>
              <a:rPr lang="en-US" sz="1200" dirty="0">
                <a:solidFill>
                  <a:schemeClr val="tx1">
                    <a:lumMod val="65000"/>
                    <a:lumOff val="35000"/>
                  </a:schemeClr>
                </a:solidFill>
                <a:latin typeface="PT Sans" panose="020B0503020203020204" pitchFamily="34" charset="77"/>
              </a:rPr>
              <a:t>21 Woodlands Drive</a:t>
            </a:r>
          </a:p>
          <a:p>
            <a:pPr algn="ctr"/>
            <a:r>
              <a:rPr lang="en-US" sz="1200" dirty="0">
                <a:solidFill>
                  <a:schemeClr val="tx1">
                    <a:lumMod val="65000"/>
                    <a:lumOff val="35000"/>
                  </a:schemeClr>
                </a:solidFill>
                <a:latin typeface="PT Sans" panose="020B0503020203020204" pitchFamily="34" charset="77"/>
              </a:rPr>
              <a:t>Country Club Estate</a:t>
            </a:r>
          </a:p>
          <a:p>
            <a:pPr algn="ctr"/>
            <a:r>
              <a:rPr lang="en-US" sz="1200" dirty="0">
                <a:solidFill>
                  <a:schemeClr val="tx1">
                    <a:lumMod val="65000"/>
                    <a:lumOff val="35000"/>
                  </a:schemeClr>
                </a:solidFill>
                <a:latin typeface="PT Sans" panose="020B0503020203020204" pitchFamily="34" charset="77"/>
              </a:rPr>
              <a:t>Building No.2</a:t>
            </a:r>
          </a:p>
          <a:p>
            <a:pPr algn="ctr"/>
            <a:r>
              <a:rPr lang="en-US" sz="1200" dirty="0">
                <a:solidFill>
                  <a:schemeClr val="tx1">
                    <a:lumMod val="65000"/>
                    <a:lumOff val="35000"/>
                  </a:schemeClr>
                </a:solidFill>
                <a:latin typeface="PT Sans" panose="020B0503020203020204" pitchFamily="34" charset="77"/>
              </a:rPr>
              <a:t>Woodmead</a:t>
            </a:r>
          </a:p>
          <a:p>
            <a:pPr algn="ctr"/>
            <a:endParaRPr lang="en-US" sz="1200" dirty="0">
              <a:solidFill>
                <a:schemeClr val="tx1">
                  <a:lumMod val="65000"/>
                  <a:lumOff val="35000"/>
                </a:schemeClr>
              </a:solidFill>
              <a:latin typeface="PT Sans" panose="020B0503020203020204" pitchFamily="34" charset="77"/>
            </a:endParaRPr>
          </a:p>
          <a:p>
            <a:pPr algn="ctr"/>
            <a:r>
              <a:rPr lang="en-US" sz="1200" b="1" dirty="0">
                <a:solidFill>
                  <a:schemeClr val="tx1">
                    <a:lumMod val="65000"/>
                    <a:lumOff val="35000"/>
                  </a:schemeClr>
                </a:solidFill>
                <a:latin typeface="PT Sans" panose="020B0503020203020204" pitchFamily="34" charset="77"/>
              </a:rPr>
              <a:t>Tel: </a:t>
            </a:r>
            <a:r>
              <a:rPr lang="en-US" sz="1200" dirty="0">
                <a:solidFill>
                  <a:schemeClr val="tx1">
                    <a:lumMod val="65000"/>
                    <a:lumOff val="35000"/>
                  </a:schemeClr>
                </a:solidFill>
                <a:latin typeface="PT Sans" panose="020B0503020203020204" pitchFamily="34" charset="77"/>
              </a:rPr>
              <a:t>+27 11 258 8808</a:t>
            </a:r>
          </a:p>
          <a:p>
            <a:pPr algn="ctr"/>
            <a:r>
              <a:rPr lang="en-US" sz="1200" b="1" dirty="0">
                <a:solidFill>
                  <a:schemeClr val="tx1">
                    <a:lumMod val="65000"/>
                    <a:lumOff val="35000"/>
                  </a:schemeClr>
                </a:solidFill>
                <a:latin typeface="PT Sans" panose="020B0503020203020204" pitchFamily="34" charset="77"/>
              </a:rPr>
              <a:t>Email</a:t>
            </a:r>
            <a:r>
              <a:rPr lang="en-US" sz="1200" dirty="0">
                <a:solidFill>
                  <a:schemeClr val="tx1">
                    <a:lumMod val="65000"/>
                    <a:lumOff val="35000"/>
                  </a:schemeClr>
                </a:solidFill>
                <a:latin typeface="PT Sans" panose="020B0503020203020204" pitchFamily="34" charset="77"/>
              </a:rPr>
              <a:t>: </a:t>
            </a:r>
            <a:r>
              <a:rPr lang="en-US" sz="1200" dirty="0">
                <a:solidFill>
                  <a:schemeClr val="tx1">
                    <a:lumMod val="65000"/>
                    <a:lumOff val="35000"/>
                  </a:schemeClr>
                </a:solidFill>
                <a:latin typeface="PT Sans" panose="020B0503020203020204" pitchFamily="34" charset="77"/>
                <a:hlinkClick r:id="rId2"/>
              </a:rPr>
              <a:t>info@makwandecapital.co.za</a:t>
            </a:r>
            <a:endParaRPr lang="en-US" sz="1200" dirty="0">
              <a:solidFill>
                <a:schemeClr val="tx1">
                  <a:lumMod val="65000"/>
                  <a:lumOff val="35000"/>
                </a:schemeClr>
              </a:solidFill>
              <a:latin typeface="PT Sans" panose="020B0503020203020204" pitchFamily="34" charset="77"/>
            </a:endParaRPr>
          </a:p>
          <a:p>
            <a:pPr algn="ctr"/>
            <a:r>
              <a:rPr lang="en-US" sz="1200" b="1" dirty="0">
                <a:solidFill>
                  <a:schemeClr val="tx1">
                    <a:lumMod val="65000"/>
                    <a:lumOff val="35000"/>
                  </a:schemeClr>
                </a:solidFill>
                <a:latin typeface="PT Sans" panose="020B0503020203020204" pitchFamily="34" charset="77"/>
              </a:rPr>
              <a:t>Website</a:t>
            </a:r>
            <a:r>
              <a:rPr lang="en-US" sz="1200" dirty="0">
                <a:solidFill>
                  <a:schemeClr val="tx1">
                    <a:lumMod val="65000"/>
                    <a:lumOff val="35000"/>
                  </a:schemeClr>
                </a:solidFill>
                <a:latin typeface="PT Sans" panose="020B0503020203020204" pitchFamily="34" charset="77"/>
              </a:rPr>
              <a:t>: </a:t>
            </a:r>
            <a:r>
              <a:rPr lang="en-US" sz="1200" dirty="0">
                <a:solidFill>
                  <a:schemeClr val="tx1">
                    <a:lumMod val="65000"/>
                    <a:lumOff val="35000"/>
                  </a:schemeClr>
                </a:solidFill>
                <a:latin typeface="PT Sans" panose="020B0503020203020204" pitchFamily="34" charset="77"/>
                <a:hlinkClick r:id="rId3"/>
              </a:rPr>
              <a:t>https://makwandecapital.co.za</a:t>
            </a:r>
            <a:endParaRPr lang="en-US" sz="1200" dirty="0">
              <a:solidFill>
                <a:schemeClr val="tx1">
                  <a:lumMod val="65000"/>
                  <a:lumOff val="35000"/>
                </a:schemeClr>
              </a:solidFill>
              <a:latin typeface="PT Sans" panose="020B0503020203020204" pitchFamily="34" charset="77"/>
            </a:endParaRPr>
          </a:p>
        </p:txBody>
      </p:sp>
    </p:spTree>
    <p:extLst>
      <p:ext uri="{BB962C8B-B14F-4D97-AF65-F5344CB8AC3E}">
        <p14:creationId xmlns:p14="http://schemas.microsoft.com/office/powerpoint/2010/main" val="405817634"/>
      </p:ext>
    </p:extLst>
  </p:cSld>
  <p:clrMapOvr>
    <a:masterClrMapping/>
  </p:clrMapOvr>
  <p:transition spd="slow" advClick="0">
    <p:push/>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875809" y="309310"/>
            <a:ext cx="5767284" cy="646331"/>
          </a:xfrm>
          <a:prstGeom prst="rect">
            <a:avLst/>
          </a:prstGeom>
        </p:spPr>
        <p:txBody>
          <a:bodyPr wrap="none">
            <a:spAutoFit/>
          </a:bodyPr>
          <a:lstStyle/>
          <a:p>
            <a:r>
              <a:rPr lang="en-ZA" sz="3600" b="1" dirty="0">
                <a:solidFill>
                  <a:schemeClr val="tx1">
                    <a:lumMod val="75000"/>
                    <a:lumOff val="25000"/>
                  </a:schemeClr>
                </a:solidFill>
                <a:latin typeface="Bebas Neue" panose="020B0606020202050201" pitchFamily="34" charset="0"/>
              </a:rPr>
              <a:t>ABOUT MAKWANDE CAPITAL</a:t>
            </a:r>
            <a:endParaRPr lang="en-US" sz="3600" dirty="0">
              <a:solidFill>
                <a:schemeClr val="tx1">
                  <a:lumMod val="75000"/>
                  <a:lumOff val="25000"/>
                </a:schemeClr>
              </a:solidFill>
              <a:latin typeface="Bebas Neue" panose="020B0606020202050201" pitchFamily="34" charset="0"/>
            </a:endParaRPr>
          </a:p>
        </p:txBody>
      </p:sp>
      <p:sp>
        <p:nvSpPr>
          <p:cNvPr id="5" name="Rectangle 4"/>
          <p:cNvSpPr/>
          <p:nvPr/>
        </p:nvSpPr>
        <p:spPr>
          <a:xfrm>
            <a:off x="3875808" y="1298946"/>
            <a:ext cx="7481455" cy="4585871"/>
          </a:xfrm>
          <a:prstGeom prst="rect">
            <a:avLst/>
          </a:prstGeom>
          <a:solidFill>
            <a:schemeClr val="bg1">
              <a:lumMod val="95000"/>
            </a:schemeClr>
          </a:solidFill>
        </p:spPr>
        <p:txBody>
          <a:bodyPr wrap="square">
            <a:spAutoFit/>
          </a:bodyPr>
          <a:lstStyle/>
          <a:p>
            <a:pPr marL="285750" indent="-285750" algn="just">
              <a:lnSpc>
                <a:spcPct val="150000"/>
              </a:lnSpc>
              <a:spcBef>
                <a:spcPts val="800"/>
              </a:spcBef>
              <a:buClr>
                <a:srgbClr val="FFC000"/>
              </a:buClr>
              <a:buFont typeface="Arial" panose="020B0604020202020204" pitchFamily="34" charset="0"/>
              <a:buChar char="•"/>
              <a:defRPr/>
            </a:pPr>
            <a:r>
              <a:rPr lang="en-US" sz="1400" dirty="0">
                <a:solidFill>
                  <a:schemeClr val="tx1">
                    <a:lumMod val="75000"/>
                    <a:lumOff val="25000"/>
                  </a:schemeClr>
                </a:solidFill>
                <a:latin typeface="PT Sans" panose="020B0604020202020204" charset="0"/>
                <a:ea typeface="ＭＳ Ｐゴシック" charset="0"/>
                <a:cs typeface="Arial" panose="020B0604020202020204" pitchFamily="34" charset="0"/>
              </a:rPr>
              <a:t>Makwande Capital (Pty) Ltd (“MC”) is a licensed discretionary fund manager, operating under </a:t>
            </a:r>
            <a:r>
              <a:rPr lang="en-US" sz="1400" dirty="0">
                <a:solidFill>
                  <a:schemeClr val="tx1">
                    <a:lumMod val="75000"/>
                    <a:lumOff val="25000"/>
                  </a:schemeClr>
                </a:solidFill>
                <a:latin typeface="PT Sans" panose="020B0604020202020204" charset="0"/>
                <a:cs typeface="Arial" panose="020B0604020202020204" pitchFamily="34" charset="0"/>
              </a:rPr>
              <a:t>an umbrella  FSB Category II fund manager license.</a:t>
            </a:r>
          </a:p>
          <a:p>
            <a:pPr marL="285750" indent="-285750" algn="just">
              <a:lnSpc>
                <a:spcPct val="150000"/>
              </a:lnSpc>
              <a:spcBef>
                <a:spcPts val="800"/>
              </a:spcBef>
              <a:buClr>
                <a:srgbClr val="FFC000"/>
              </a:buClr>
              <a:buFont typeface="Arial" panose="020B0604020202020204" pitchFamily="34" charset="0"/>
              <a:buChar char="•"/>
              <a:defRPr/>
            </a:pPr>
            <a:r>
              <a:rPr lang="en-US" sz="1400" dirty="0">
                <a:solidFill>
                  <a:schemeClr val="tx1">
                    <a:lumMod val="75000"/>
                    <a:lumOff val="25000"/>
                  </a:schemeClr>
                </a:solidFill>
                <a:latin typeface="PT Sans" panose="020B0604020202020204" charset="0"/>
                <a:cs typeface="Arial" panose="020B0604020202020204" pitchFamily="34" charset="0"/>
              </a:rPr>
              <a:t>Level 1 BEE status.</a:t>
            </a:r>
          </a:p>
          <a:p>
            <a:pPr marL="285750" indent="-285750" algn="just">
              <a:lnSpc>
                <a:spcPct val="150000"/>
              </a:lnSpc>
              <a:spcBef>
                <a:spcPts val="800"/>
              </a:spcBef>
              <a:buClr>
                <a:srgbClr val="FFC000"/>
              </a:buClr>
              <a:buFont typeface="Arial" panose="020B0604020202020204" pitchFamily="34" charset="0"/>
              <a:buChar char="•"/>
              <a:defRPr/>
            </a:pPr>
            <a:r>
              <a:rPr lang="en-US" sz="1400" dirty="0">
                <a:solidFill>
                  <a:schemeClr val="tx1">
                    <a:lumMod val="75000"/>
                    <a:lumOff val="25000"/>
                  </a:schemeClr>
                </a:solidFill>
                <a:latin typeface="PT Sans" panose="020B0604020202020204" charset="0"/>
                <a:cs typeface="Arial" panose="020B0604020202020204" pitchFamily="34" charset="0"/>
              </a:rPr>
              <a:t>The Fund Investment strategy is to make equity, </a:t>
            </a:r>
            <a:r>
              <a:rPr lang="en-GB" sz="1400" dirty="0">
                <a:solidFill>
                  <a:schemeClr val="tx1">
                    <a:lumMod val="75000"/>
                    <a:lumOff val="25000"/>
                  </a:schemeClr>
                </a:solidFill>
                <a:latin typeface="PT Sans" panose="020B0604020202020204" charset="0"/>
                <a:ea typeface="ＭＳ Ｐゴシック" charset="0"/>
                <a:cs typeface="Arial" panose="020B0604020202020204" pitchFamily="34" charset="0"/>
              </a:rPr>
              <a:t>quasi-equity, hybrid debt </a:t>
            </a:r>
            <a:r>
              <a:rPr lang="en-US" sz="1400" dirty="0">
                <a:solidFill>
                  <a:schemeClr val="tx1">
                    <a:lumMod val="75000"/>
                    <a:lumOff val="25000"/>
                  </a:schemeClr>
                </a:solidFill>
                <a:latin typeface="PT Sans" panose="020B0604020202020204" charset="0"/>
                <a:cs typeface="Arial" panose="020B0604020202020204" pitchFamily="34" charset="0"/>
              </a:rPr>
              <a:t>and equity-related Investments</a:t>
            </a:r>
            <a:r>
              <a:rPr lang="en-GB" sz="1400" dirty="0">
                <a:solidFill>
                  <a:schemeClr val="tx1">
                    <a:lumMod val="75000"/>
                    <a:lumOff val="25000"/>
                  </a:schemeClr>
                </a:solidFill>
                <a:latin typeface="PT Sans" panose="020B0604020202020204" charset="0"/>
                <a:cs typeface="Arial" panose="020B0604020202020204" pitchFamily="34" charset="0"/>
              </a:rPr>
              <a:t> </a:t>
            </a:r>
            <a:r>
              <a:rPr lang="en-GB" sz="1400" dirty="0">
                <a:solidFill>
                  <a:schemeClr val="tx1">
                    <a:lumMod val="75000"/>
                    <a:lumOff val="25000"/>
                  </a:schemeClr>
                </a:solidFill>
                <a:latin typeface="PT Sans" panose="020B0604020202020204" charset="0"/>
                <a:ea typeface="ＭＳ Ｐゴシック" charset="0"/>
                <a:cs typeface="Arial" panose="020B0604020202020204" pitchFamily="34" charset="0"/>
              </a:rPr>
              <a:t>in Livestock Farming and Socio-economic Infrastructure asset classes.</a:t>
            </a:r>
          </a:p>
          <a:p>
            <a:pPr marL="285750" indent="-285750" algn="just">
              <a:lnSpc>
                <a:spcPct val="150000"/>
              </a:lnSpc>
              <a:spcBef>
                <a:spcPts val="800"/>
              </a:spcBef>
              <a:buClr>
                <a:srgbClr val="FFC000"/>
              </a:buClr>
              <a:buFont typeface="Arial" panose="020B0604020202020204" pitchFamily="34" charset="0"/>
              <a:buChar char="•"/>
              <a:defRPr/>
            </a:pPr>
            <a:r>
              <a:rPr lang="en-US" sz="1400" dirty="0">
                <a:solidFill>
                  <a:schemeClr val="tx1">
                    <a:lumMod val="75000"/>
                    <a:lumOff val="25000"/>
                  </a:schemeClr>
                </a:solidFill>
                <a:latin typeface="PT Sans" panose="020B0604020202020204" charset="0"/>
                <a:cs typeface="Arial" panose="020B0604020202020204" pitchFamily="34" charset="0"/>
              </a:rPr>
              <a:t>Fund structure has a Limited Partnership: Open-ended with an exist strategy on or after year 10.</a:t>
            </a:r>
          </a:p>
          <a:p>
            <a:pPr marL="285750" indent="-285750" algn="just">
              <a:lnSpc>
                <a:spcPct val="150000"/>
              </a:lnSpc>
              <a:spcBef>
                <a:spcPts val="800"/>
              </a:spcBef>
              <a:buClr>
                <a:srgbClr val="FFC000"/>
              </a:buClr>
              <a:buFont typeface="Arial" panose="020B0604020202020204" pitchFamily="34" charset="0"/>
              <a:buChar char="•"/>
              <a:defRPr/>
            </a:pPr>
            <a:r>
              <a:rPr lang="en-US" sz="1400" dirty="0">
                <a:solidFill>
                  <a:schemeClr val="tx1">
                    <a:lumMod val="75000"/>
                    <a:lumOff val="25000"/>
                  </a:schemeClr>
                </a:solidFill>
                <a:latin typeface="PT Sans" panose="020B0604020202020204" charset="0"/>
                <a:cs typeface="Arial" panose="020B0604020202020204" pitchFamily="34" charset="0"/>
              </a:rPr>
              <a:t>Inflation-linked target return: Minimum CPI + 6%/ circa 18% IRR over the contract period.</a:t>
            </a:r>
            <a:endParaRPr lang="en-GB" sz="1400" dirty="0">
              <a:solidFill>
                <a:schemeClr val="tx1">
                  <a:lumMod val="75000"/>
                  <a:lumOff val="25000"/>
                </a:schemeClr>
              </a:solidFill>
              <a:latin typeface="PT Sans" panose="020B0604020202020204" charset="0"/>
              <a:cs typeface="Arial" panose="020B0604020202020204" pitchFamily="34" charset="0"/>
            </a:endParaRPr>
          </a:p>
          <a:p>
            <a:pPr marL="285750" indent="-285750" algn="just">
              <a:lnSpc>
                <a:spcPct val="150000"/>
              </a:lnSpc>
              <a:spcBef>
                <a:spcPts val="800"/>
              </a:spcBef>
              <a:buClr>
                <a:srgbClr val="FFC000"/>
              </a:buClr>
              <a:buFont typeface="Arial" panose="020B0604020202020204" pitchFamily="34" charset="0"/>
              <a:buChar char="•"/>
              <a:defRPr/>
            </a:pPr>
            <a:r>
              <a:rPr lang="en-US" sz="1400" dirty="0">
                <a:solidFill>
                  <a:schemeClr val="tx1">
                    <a:lumMod val="75000"/>
                    <a:lumOff val="25000"/>
                  </a:schemeClr>
                </a:solidFill>
                <a:latin typeface="PT Sans" panose="020B0604020202020204" charset="0"/>
                <a:cs typeface="Arial" panose="020B0604020202020204" pitchFamily="34" charset="0"/>
              </a:rPr>
              <a:t>The Fund will be assessed over rolling five-year periods commencing from the first close ("Measurement Period”) </a:t>
            </a:r>
          </a:p>
          <a:p>
            <a:pPr marL="285750" indent="-285750" algn="just">
              <a:lnSpc>
                <a:spcPct val="150000"/>
              </a:lnSpc>
              <a:spcBef>
                <a:spcPts val="800"/>
              </a:spcBef>
              <a:buClr>
                <a:srgbClr val="FFC000"/>
              </a:buClr>
              <a:buFont typeface="Arial" panose="020B0604020202020204" pitchFamily="34" charset="0"/>
              <a:buChar char="•"/>
              <a:defRPr/>
            </a:pPr>
            <a:endParaRPr lang="en-GB" sz="1400" dirty="0">
              <a:solidFill>
                <a:schemeClr val="tx1">
                  <a:lumMod val="75000"/>
                  <a:lumOff val="25000"/>
                </a:schemeClr>
              </a:solidFill>
              <a:latin typeface="PT Sans" panose="020B0604020202020204" charset="0"/>
              <a:ea typeface="ＭＳ Ｐゴシック" charset="0"/>
              <a:cs typeface="Arial" panose="020B0604020202020204" pitchFamily="34" charset="0"/>
            </a:endParaRPr>
          </a:p>
        </p:txBody>
      </p:sp>
      <p:pic>
        <p:nvPicPr>
          <p:cNvPr id="44" name="Picture 43">
            <a:extLst>
              <a:ext uri="{FF2B5EF4-FFF2-40B4-BE49-F238E27FC236}">
                <a16:creationId xmlns:a16="http://schemas.microsoft.com/office/drawing/2014/main" id="{B1A4E9B2-155C-B646-8A4C-ED299ABE6B66}"/>
              </a:ext>
            </a:extLst>
          </p:cNvPr>
          <p:cNvPicPr>
            <a:picLocks noChangeAspect="1"/>
          </p:cNvPicPr>
          <p:nvPr/>
        </p:nvPicPr>
        <p:blipFill rotWithShape="1">
          <a:blip r:embed="rId2"/>
          <a:srcRect l="27936" r="15801" b="31361"/>
          <a:stretch/>
        </p:blipFill>
        <p:spPr>
          <a:xfrm>
            <a:off x="11678700" y="6512644"/>
            <a:ext cx="433468" cy="230832"/>
          </a:xfrm>
          <a:prstGeom prst="rect">
            <a:avLst/>
          </a:prstGeom>
          <a:solidFill>
            <a:schemeClr val="bg1"/>
          </a:solidFill>
        </p:spPr>
      </p:pic>
      <p:sp>
        <p:nvSpPr>
          <p:cNvPr id="18" name="Rectangle 17"/>
          <p:cNvSpPr/>
          <p:nvPr/>
        </p:nvSpPr>
        <p:spPr>
          <a:xfrm>
            <a:off x="0" y="0"/>
            <a:ext cx="3126259" cy="6858000"/>
          </a:xfrm>
          <a:prstGeom prst="rect">
            <a:avLst/>
          </a:prstGeom>
          <a:solidFill>
            <a:schemeClr val="tx1">
              <a:lumMod val="75000"/>
              <a:lumOff val="25000"/>
              <a:alpha val="9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994C8F5-B26B-484F-BF19-0C13B608A4F0}"/>
              </a:ext>
            </a:extLst>
          </p:cNvPr>
          <p:cNvSpPr/>
          <p:nvPr/>
        </p:nvSpPr>
        <p:spPr>
          <a:xfrm>
            <a:off x="4594626" y="6512644"/>
            <a:ext cx="3002745" cy="230832"/>
          </a:xfrm>
          <a:prstGeom prst="rect">
            <a:avLst/>
          </a:prstGeom>
        </p:spPr>
        <p:txBody>
          <a:bodyPr wrap="none" anchor="ctr">
            <a:spAutoFit/>
          </a:bodyPr>
          <a:lstStyle/>
          <a:p>
            <a:pPr marL="12700" algn="ctr">
              <a:lnSpc>
                <a:spcPct val="100000"/>
              </a:lnSpc>
              <a:spcBef>
                <a:spcPts val="40"/>
              </a:spcBef>
            </a:pPr>
            <a:r>
              <a:rPr lang="en-US" sz="900" spc="0" dirty="0">
                <a:solidFill>
                  <a:schemeClr val="bg1">
                    <a:lumMod val="65000"/>
                  </a:schemeClr>
                </a:solidFill>
                <a:latin typeface="PT Sans" panose="020B0503020203020204" pitchFamily="34" charset="0"/>
              </a:rPr>
              <a:t>Private </a:t>
            </a:r>
            <a:r>
              <a:rPr lang="en-US" sz="900" spc="25" dirty="0">
                <a:solidFill>
                  <a:schemeClr val="bg1">
                    <a:lumMod val="65000"/>
                  </a:schemeClr>
                </a:solidFill>
                <a:latin typeface="PT Sans" panose="020B0503020203020204" pitchFamily="34" charset="0"/>
              </a:rPr>
              <a:t>Placement </a:t>
            </a:r>
            <a:r>
              <a:rPr lang="en-US" sz="900" spc="30" dirty="0">
                <a:solidFill>
                  <a:schemeClr val="bg1">
                    <a:lumMod val="65000"/>
                  </a:schemeClr>
                </a:solidFill>
                <a:latin typeface="PT Sans" panose="020B0503020203020204" pitchFamily="34" charset="0"/>
              </a:rPr>
              <a:t>Memorandum </a:t>
            </a:r>
            <a:r>
              <a:rPr lang="en-US" sz="900" spc="5" dirty="0">
                <a:solidFill>
                  <a:schemeClr val="bg1">
                    <a:lumMod val="65000"/>
                  </a:schemeClr>
                </a:solidFill>
                <a:latin typeface="PT Sans" panose="020B0503020203020204" pitchFamily="34" charset="0"/>
              </a:rPr>
              <a:t>– </a:t>
            </a:r>
            <a:r>
              <a:rPr lang="en-US" sz="900" spc="10" dirty="0">
                <a:solidFill>
                  <a:schemeClr val="bg1">
                    <a:lumMod val="65000"/>
                  </a:schemeClr>
                </a:solidFill>
                <a:latin typeface="PT Sans" panose="020B0503020203020204" pitchFamily="34" charset="0"/>
              </a:rPr>
              <a:t>Executive</a:t>
            </a:r>
            <a:r>
              <a:rPr lang="en-US" sz="900" spc="-155" dirty="0">
                <a:solidFill>
                  <a:schemeClr val="bg1">
                    <a:lumMod val="65000"/>
                  </a:schemeClr>
                </a:solidFill>
                <a:latin typeface="PT Sans" panose="020B0503020203020204" pitchFamily="34" charset="0"/>
              </a:rPr>
              <a:t> </a:t>
            </a:r>
            <a:r>
              <a:rPr lang="en-US" sz="900" spc="25" dirty="0">
                <a:solidFill>
                  <a:schemeClr val="bg1">
                    <a:lumMod val="65000"/>
                  </a:schemeClr>
                </a:solidFill>
                <a:latin typeface="PT Sans" panose="020B0503020203020204" pitchFamily="34" charset="0"/>
              </a:rPr>
              <a:t>Summary</a:t>
            </a:r>
          </a:p>
        </p:txBody>
      </p:sp>
      <p:grpSp>
        <p:nvGrpSpPr>
          <p:cNvPr id="7" name="Group 6">
            <a:extLst>
              <a:ext uri="{FF2B5EF4-FFF2-40B4-BE49-F238E27FC236}">
                <a16:creationId xmlns:a16="http://schemas.microsoft.com/office/drawing/2014/main" id="{5C51B8AF-EF08-1042-96EF-C3429191AE33}"/>
              </a:ext>
            </a:extLst>
          </p:cNvPr>
          <p:cNvGrpSpPr/>
          <p:nvPr/>
        </p:nvGrpSpPr>
        <p:grpSpPr>
          <a:xfrm>
            <a:off x="158497" y="2011797"/>
            <a:ext cx="2809264" cy="2834405"/>
            <a:chOff x="4677228" y="2010228"/>
            <a:chExt cx="2837544" cy="2837544"/>
          </a:xfrm>
        </p:grpSpPr>
        <p:sp>
          <p:nvSpPr>
            <p:cNvPr id="9" name="Flowchart: Connector 6">
              <a:extLst>
                <a:ext uri="{FF2B5EF4-FFF2-40B4-BE49-F238E27FC236}">
                  <a16:creationId xmlns:a16="http://schemas.microsoft.com/office/drawing/2014/main" id="{FE00798C-604C-CB47-8916-E68F0C285D09}"/>
                </a:ext>
              </a:extLst>
            </p:cNvPr>
            <p:cNvSpPr/>
            <p:nvPr/>
          </p:nvSpPr>
          <p:spPr>
            <a:xfrm>
              <a:off x="4833257" y="2166257"/>
              <a:ext cx="2525485" cy="2525485"/>
            </a:xfrm>
            <a:prstGeom prst="flowChartConnector">
              <a:avLst/>
            </a:prstGeom>
            <a:solidFill>
              <a:schemeClr val="bg1"/>
            </a:solidFill>
            <a:ln>
              <a:noFill/>
            </a:ln>
            <a:effectLst>
              <a:outerShdw blurRad="152400" algn="c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lowchart: Connector 7">
              <a:extLst>
                <a:ext uri="{FF2B5EF4-FFF2-40B4-BE49-F238E27FC236}">
                  <a16:creationId xmlns:a16="http://schemas.microsoft.com/office/drawing/2014/main" id="{293353FA-9448-1948-B908-EF485670C3D0}"/>
                </a:ext>
              </a:extLst>
            </p:cNvPr>
            <p:cNvSpPr/>
            <p:nvPr/>
          </p:nvSpPr>
          <p:spPr>
            <a:xfrm>
              <a:off x="4677228" y="2010228"/>
              <a:ext cx="2837544" cy="2837544"/>
            </a:xfrm>
            <a:prstGeom prst="flowChartConnector">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8E4BB8B3-85C3-144C-B682-03924A725C2B}"/>
                </a:ext>
              </a:extLst>
            </p:cNvPr>
            <p:cNvPicPr>
              <a:picLocks noChangeAspect="1"/>
            </p:cNvPicPr>
            <p:nvPr/>
          </p:nvPicPr>
          <p:blipFill>
            <a:blip r:embed="rId2"/>
            <a:stretch>
              <a:fillRect/>
            </a:stretch>
          </p:blipFill>
          <p:spPr>
            <a:xfrm>
              <a:off x="5081355" y="2986103"/>
              <a:ext cx="2029289" cy="885794"/>
            </a:xfrm>
            <a:prstGeom prst="rect">
              <a:avLst/>
            </a:prstGeom>
            <a:solidFill>
              <a:schemeClr val="bg1"/>
            </a:solidFill>
          </p:spPr>
        </p:pic>
      </p:grpSp>
    </p:spTree>
    <p:extLst>
      <p:ext uri="{BB962C8B-B14F-4D97-AF65-F5344CB8AC3E}">
        <p14:creationId xmlns:p14="http://schemas.microsoft.com/office/powerpoint/2010/main" val="1271201125"/>
      </p:ext>
    </p:extLst>
  </p:cSld>
  <p:clrMapOvr>
    <a:masterClrMapping/>
  </p:clrMapOvr>
  <p:transition spd="slow" advClick="0">
    <p:push/>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a:xfrm>
            <a:off x="5485767" y="3697197"/>
            <a:ext cx="2387270" cy="618363"/>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 name="Straight Connector 25"/>
          <p:cNvCxnSpPr>
            <a:endCxn id="27" idx="0"/>
          </p:cNvCxnSpPr>
          <p:nvPr/>
        </p:nvCxnSpPr>
        <p:spPr>
          <a:xfrm>
            <a:off x="6678604" y="3389065"/>
            <a:ext cx="798" cy="308132"/>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a:off x="3512128" y="222525"/>
            <a:ext cx="6047618" cy="646331"/>
          </a:xfrm>
          <a:prstGeom prst="rect">
            <a:avLst/>
          </a:prstGeom>
        </p:spPr>
        <p:txBody>
          <a:bodyPr wrap="none">
            <a:spAutoFit/>
          </a:bodyPr>
          <a:lstStyle/>
          <a:p>
            <a:r>
              <a:rPr lang="en-ZA" sz="3600" b="1" dirty="0">
                <a:solidFill>
                  <a:schemeClr val="tx1">
                    <a:lumMod val="75000"/>
                    <a:lumOff val="25000"/>
                  </a:schemeClr>
                </a:solidFill>
                <a:latin typeface="Bebas Neue" panose="020B0606020202050201" pitchFamily="34" charset="0"/>
              </a:rPr>
              <a:t>FUNDS UNDER MANAGEMENT</a:t>
            </a:r>
            <a:endParaRPr lang="en-US" sz="3600" dirty="0">
              <a:solidFill>
                <a:schemeClr val="tx1">
                  <a:lumMod val="75000"/>
                  <a:lumOff val="25000"/>
                </a:schemeClr>
              </a:solidFill>
              <a:latin typeface="Bebas Neue" panose="020B0606020202050201" pitchFamily="34" charset="0"/>
            </a:endParaRPr>
          </a:p>
        </p:txBody>
      </p:sp>
      <p:sp>
        <p:nvSpPr>
          <p:cNvPr id="5" name="Rectangle 4"/>
          <p:cNvSpPr/>
          <p:nvPr/>
        </p:nvSpPr>
        <p:spPr>
          <a:xfrm>
            <a:off x="3564082" y="1091128"/>
            <a:ext cx="7616536" cy="1541448"/>
          </a:xfrm>
          <a:prstGeom prst="rect">
            <a:avLst/>
          </a:prstGeom>
          <a:solidFill>
            <a:schemeClr val="bg1">
              <a:lumMod val="95000"/>
            </a:schemeClr>
          </a:solidFill>
        </p:spPr>
        <p:txBody>
          <a:bodyPr wrap="square">
            <a:spAutoFit/>
          </a:bodyPr>
          <a:lstStyle/>
          <a:p>
            <a:pPr algn="just">
              <a:lnSpc>
                <a:spcPct val="150000"/>
              </a:lnSpc>
              <a:spcBef>
                <a:spcPts val="500"/>
              </a:spcBef>
              <a:buClr>
                <a:srgbClr val="FFC000"/>
              </a:buClr>
              <a:defRPr/>
            </a:pPr>
            <a:r>
              <a:rPr lang="en-US" sz="2000" b="1" dirty="0" err="1">
                <a:solidFill>
                  <a:schemeClr val="tx1">
                    <a:lumMod val="75000"/>
                    <a:lumOff val="25000"/>
                  </a:schemeClr>
                </a:solidFill>
                <a:latin typeface="PT Sans" panose="020B0604020202020204" charset="0"/>
                <a:ea typeface="ＭＳ Ｐゴシック" charset="0"/>
                <a:cs typeface="Arial" panose="020B0604020202020204" pitchFamily="34" charset="0"/>
              </a:rPr>
              <a:t>Makwande</a:t>
            </a:r>
            <a:r>
              <a:rPr lang="en-US" sz="2000" b="1" dirty="0">
                <a:solidFill>
                  <a:schemeClr val="tx1">
                    <a:lumMod val="75000"/>
                    <a:lumOff val="25000"/>
                  </a:schemeClr>
                </a:solidFill>
                <a:latin typeface="PT Sans" panose="020B0604020202020204" charset="0"/>
                <a:ea typeface="ＭＳ Ｐゴシック" charset="0"/>
                <a:cs typeface="Arial" panose="020B0604020202020204" pitchFamily="34" charset="0"/>
              </a:rPr>
              <a:t> manages 2 Funds</a:t>
            </a:r>
          </a:p>
          <a:p>
            <a:pPr marL="285750" indent="-285750" algn="just">
              <a:lnSpc>
                <a:spcPct val="150000"/>
              </a:lnSpc>
              <a:spcBef>
                <a:spcPts val="500"/>
              </a:spcBef>
              <a:buClr>
                <a:srgbClr val="FFC000"/>
              </a:buClr>
              <a:buFont typeface="Arial" panose="020B0604020202020204" pitchFamily="34" charset="0"/>
              <a:buChar char="•"/>
              <a:defRPr/>
            </a:pPr>
            <a:r>
              <a:rPr lang="en-US" sz="1200" dirty="0">
                <a:solidFill>
                  <a:schemeClr val="tx1">
                    <a:lumMod val="75000"/>
                    <a:lumOff val="25000"/>
                  </a:schemeClr>
                </a:solidFill>
                <a:latin typeface="PT Sans" panose="020B0604020202020204" charset="0"/>
                <a:ea typeface="ＭＳ Ｐゴシック" charset="0"/>
                <a:cs typeface="Arial" panose="020B0604020202020204" pitchFamily="34" charset="0"/>
              </a:rPr>
              <a:t>Umbono Livestock Fund – a R3,1 billion Impact Fund</a:t>
            </a:r>
          </a:p>
          <a:p>
            <a:pPr marL="285750" indent="-285750" algn="just">
              <a:lnSpc>
                <a:spcPct val="150000"/>
              </a:lnSpc>
              <a:spcBef>
                <a:spcPts val="500"/>
              </a:spcBef>
              <a:buClr>
                <a:srgbClr val="FFC000"/>
              </a:buClr>
              <a:buFont typeface="Arial" panose="020B0604020202020204" pitchFamily="34" charset="0"/>
              <a:buChar char="•"/>
              <a:defRPr/>
            </a:pPr>
            <a:r>
              <a:rPr lang="en-US" sz="1200" dirty="0">
                <a:solidFill>
                  <a:schemeClr val="tx1">
                    <a:lumMod val="75000"/>
                    <a:lumOff val="25000"/>
                  </a:schemeClr>
                </a:solidFill>
                <a:latin typeface="PT Sans" panose="020B0604020202020204" charset="0"/>
                <a:ea typeface="ＭＳ Ｐゴシック" charset="0"/>
                <a:cs typeface="Arial" panose="020B0604020202020204" pitchFamily="34" charset="0"/>
              </a:rPr>
              <a:t>Socio-Economic Infrastructure Fund – a R1,3 billion Impact Fund</a:t>
            </a:r>
            <a:endParaRPr lang="en-US" sz="1200" dirty="0">
              <a:solidFill>
                <a:schemeClr val="tx1">
                  <a:lumMod val="75000"/>
                  <a:lumOff val="25000"/>
                </a:schemeClr>
              </a:solidFill>
              <a:latin typeface="PT Sans" panose="020B0604020202020204" charset="0"/>
              <a:cs typeface="Arial" panose="020B0604020202020204" pitchFamily="34" charset="0"/>
            </a:endParaRPr>
          </a:p>
          <a:p>
            <a:pPr marL="285750" indent="-285750" algn="just">
              <a:lnSpc>
                <a:spcPct val="150000"/>
              </a:lnSpc>
              <a:spcBef>
                <a:spcPts val="400"/>
              </a:spcBef>
              <a:buClr>
                <a:srgbClr val="FFC000"/>
              </a:buClr>
              <a:buFont typeface="Arial" panose="020B0604020202020204" pitchFamily="34" charset="0"/>
              <a:buChar char="•"/>
              <a:defRPr/>
            </a:pPr>
            <a:endParaRPr lang="en-GB" sz="1100" dirty="0">
              <a:solidFill>
                <a:schemeClr val="tx1">
                  <a:lumMod val="75000"/>
                  <a:lumOff val="25000"/>
                </a:schemeClr>
              </a:solidFill>
              <a:latin typeface="PT Sans" panose="020B0604020202020204" charset="0"/>
              <a:ea typeface="ＭＳ Ｐゴシック" charset="0"/>
              <a:cs typeface="Arial" panose="020B0604020202020204" pitchFamily="34" charset="0"/>
            </a:endParaRPr>
          </a:p>
        </p:txBody>
      </p:sp>
      <p:sp>
        <p:nvSpPr>
          <p:cNvPr id="19" name="Rectangle 18"/>
          <p:cNvSpPr/>
          <p:nvPr/>
        </p:nvSpPr>
        <p:spPr>
          <a:xfrm>
            <a:off x="5597291" y="2684329"/>
            <a:ext cx="166914" cy="551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7273691" y="2676754"/>
            <a:ext cx="166914" cy="551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ounded Rectangle 20"/>
          <p:cNvSpPr/>
          <p:nvPr/>
        </p:nvSpPr>
        <p:spPr>
          <a:xfrm>
            <a:off x="5760575" y="2781593"/>
            <a:ext cx="1836057" cy="584907"/>
          </a:xfrm>
          <a:prstGeom prst="roundRect">
            <a:avLst/>
          </a:prstGeom>
          <a:solidFill>
            <a:schemeClr val="bg1"/>
          </a:solidFill>
          <a:ln>
            <a:noFill/>
          </a:ln>
          <a:effectLst>
            <a:outerShdw blurRad="76200" algn="c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4772904" y="4006047"/>
            <a:ext cx="1509486" cy="551095"/>
          </a:xfrm>
          <a:prstGeom prst="rect">
            <a:avLst/>
          </a:prstGeom>
          <a:solidFill>
            <a:srgbClr val="BF9B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4" name="Rectangle 23"/>
          <p:cNvSpPr/>
          <p:nvPr/>
        </p:nvSpPr>
        <p:spPr>
          <a:xfrm>
            <a:off x="7125551" y="4021083"/>
            <a:ext cx="1509486" cy="551095"/>
          </a:xfrm>
          <a:prstGeom prst="rect">
            <a:avLst/>
          </a:prstGeom>
          <a:solidFill>
            <a:srgbClr val="BF9B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8" name="Rectangle 27"/>
          <p:cNvSpPr/>
          <p:nvPr/>
        </p:nvSpPr>
        <p:spPr>
          <a:xfrm>
            <a:off x="6289647" y="4019190"/>
            <a:ext cx="166914" cy="551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pic>
        <p:nvPicPr>
          <p:cNvPr id="30" name="Picture 29">
            <a:extLst>
              <a:ext uri="{FF2B5EF4-FFF2-40B4-BE49-F238E27FC236}">
                <a16:creationId xmlns:a16="http://schemas.microsoft.com/office/drawing/2014/main" id="{B1A4E9B2-155C-B646-8A4C-ED299ABE6B66}"/>
              </a:ext>
            </a:extLst>
          </p:cNvPr>
          <p:cNvPicPr>
            <a:picLocks noChangeAspect="1"/>
          </p:cNvPicPr>
          <p:nvPr/>
        </p:nvPicPr>
        <p:blipFill>
          <a:blip r:embed="rId2"/>
          <a:stretch>
            <a:fillRect/>
          </a:stretch>
        </p:blipFill>
        <p:spPr>
          <a:xfrm>
            <a:off x="6110191" y="2869322"/>
            <a:ext cx="1077145" cy="433166"/>
          </a:xfrm>
          <a:prstGeom prst="rect">
            <a:avLst/>
          </a:prstGeom>
          <a:solidFill>
            <a:schemeClr val="bg1"/>
          </a:solidFill>
        </p:spPr>
      </p:pic>
      <p:sp>
        <p:nvSpPr>
          <p:cNvPr id="40" name="Rectangle 39"/>
          <p:cNvSpPr/>
          <p:nvPr/>
        </p:nvSpPr>
        <p:spPr>
          <a:xfrm>
            <a:off x="4816909" y="4035372"/>
            <a:ext cx="1502425" cy="461665"/>
          </a:xfrm>
          <a:prstGeom prst="rect">
            <a:avLst/>
          </a:prstGeom>
        </p:spPr>
        <p:txBody>
          <a:bodyPr wrap="square">
            <a:spAutoFit/>
          </a:bodyPr>
          <a:lstStyle/>
          <a:p>
            <a:pPr algn="ctr">
              <a:buClr>
                <a:srgbClr val="A0B464">
                  <a:lumMod val="75000"/>
                </a:srgbClr>
              </a:buClr>
            </a:pPr>
            <a:r>
              <a:rPr lang="en-ZA" sz="1200" dirty="0" err="1">
                <a:solidFill>
                  <a:schemeClr val="bg1"/>
                </a:solidFill>
                <a:latin typeface="PT Sans" panose="020B0503020203020204" pitchFamily="34" charset="77"/>
                <a:cs typeface="Arial" panose="020B0604020202020204" pitchFamily="34" charset="0"/>
              </a:rPr>
              <a:t>Umbono</a:t>
            </a:r>
            <a:r>
              <a:rPr lang="en-ZA" sz="1200" dirty="0">
                <a:solidFill>
                  <a:schemeClr val="bg1"/>
                </a:solidFill>
                <a:latin typeface="PT Sans" panose="020B0503020203020204" pitchFamily="34" charset="77"/>
                <a:cs typeface="Arial" panose="020B0604020202020204" pitchFamily="34" charset="0"/>
              </a:rPr>
              <a:t> Livestock Fund</a:t>
            </a:r>
          </a:p>
        </p:txBody>
      </p:sp>
      <p:sp>
        <p:nvSpPr>
          <p:cNvPr id="42" name="Rectangle 41"/>
          <p:cNvSpPr/>
          <p:nvPr/>
        </p:nvSpPr>
        <p:spPr>
          <a:xfrm>
            <a:off x="7125552" y="4047795"/>
            <a:ext cx="1494970" cy="461665"/>
          </a:xfrm>
          <a:prstGeom prst="rect">
            <a:avLst/>
          </a:prstGeom>
        </p:spPr>
        <p:txBody>
          <a:bodyPr wrap="square">
            <a:spAutoFit/>
          </a:bodyPr>
          <a:lstStyle/>
          <a:p>
            <a:pPr algn="ctr">
              <a:buClr>
                <a:srgbClr val="A0B464">
                  <a:lumMod val="75000"/>
                </a:srgbClr>
              </a:buClr>
            </a:pPr>
            <a:r>
              <a:rPr lang="en-ZA" sz="1200" dirty="0">
                <a:solidFill>
                  <a:srgbClr val="FFFFFF"/>
                </a:solidFill>
                <a:latin typeface="PT Sans" panose="020B0503020203020204" pitchFamily="34" charset="77"/>
                <a:cs typeface="Arial" panose="020B0604020202020204" pitchFamily="34" charset="0"/>
              </a:rPr>
              <a:t>Socio-Economic Infrastructure Fund</a:t>
            </a:r>
          </a:p>
        </p:txBody>
      </p:sp>
      <p:pic>
        <p:nvPicPr>
          <p:cNvPr id="44" name="Picture 43">
            <a:extLst>
              <a:ext uri="{FF2B5EF4-FFF2-40B4-BE49-F238E27FC236}">
                <a16:creationId xmlns:a16="http://schemas.microsoft.com/office/drawing/2014/main" id="{B1A4E9B2-155C-B646-8A4C-ED299ABE6B66}"/>
              </a:ext>
            </a:extLst>
          </p:cNvPr>
          <p:cNvPicPr>
            <a:picLocks noChangeAspect="1"/>
          </p:cNvPicPr>
          <p:nvPr/>
        </p:nvPicPr>
        <p:blipFill rotWithShape="1">
          <a:blip r:embed="rId2"/>
          <a:srcRect l="27936" r="15801" b="31361"/>
          <a:stretch/>
        </p:blipFill>
        <p:spPr>
          <a:xfrm>
            <a:off x="11678700" y="6512644"/>
            <a:ext cx="433468" cy="230832"/>
          </a:xfrm>
          <a:prstGeom prst="rect">
            <a:avLst/>
          </a:prstGeom>
          <a:solidFill>
            <a:schemeClr val="bg1"/>
          </a:solidFill>
        </p:spPr>
      </p:pic>
      <p:sp>
        <p:nvSpPr>
          <p:cNvPr id="31" name="Rectangle 30"/>
          <p:cNvSpPr/>
          <p:nvPr/>
        </p:nvSpPr>
        <p:spPr>
          <a:xfrm>
            <a:off x="5008713" y="4573447"/>
            <a:ext cx="1245854" cy="261610"/>
          </a:xfrm>
          <a:prstGeom prst="rect">
            <a:avLst/>
          </a:prstGeom>
        </p:spPr>
        <p:txBody>
          <a:bodyPr wrap="none">
            <a:spAutoFit/>
          </a:bodyPr>
          <a:lstStyle/>
          <a:p>
            <a:r>
              <a:rPr lang="en-ZA" sz="1100" dirty="0">
                <a:solidFill>
                  <a:schemeClr val="tx1">
                    <a:lumMod val="75000"/>
                    <a:lumOff val="25000"/>
                  </a:schemeClr>
                </a:solidFill>
                <a:latin typeface="PT Sans" panose="020B0503020203020204" pitchFamily="34" charset="77"/>
                <a:cs typeface="Arial" panose="020B0604020202020204" pitchFamily="34" charset="0"/>
              </a:rPr>
              <a:t>R3,1 billion Fund</a:t>
            </a:r>
            <a:endParaRPr lang="en-US" sz="1100" dirty="0">
              <a:solidFill>
                <a:schemeClr val="tx1">
                  <a:lumMod val="75000"/>
                  <a:lumOff val="25000"/>
                </a:schemeClr>
              </a:solidFill>
              <a:latin typeface="PT Sans" panose="020B0503020203020204" pitchFamily="34" charset="77"/>
              <a:cs typeface="Arial" panose="020B0604020202020204" pitchFamily="34" charset="0"/>
            </a:endParaRPr>
          </a:p>
        </p:txBody>
      </p:sp>
      <p:sp>
        <p:nvSpPr>
          <p:cNvPr id="32" name="Rectangle 31"/>
          <p:cNvSpPr/>
          <p:nvPr/>
        </p:nvSpPr>
        <p:spPr>
          <a:xfrm>
            <a:off x="7403240" y="4568392"/>
            <a:ext cx="1245854" cy="261610"/>
          </a:xfrm>
          <a:prstGeom prst="rect">
            <a:avLst/>
          </a:prstGeom>
        </p:spPr>
        <p:txBody>
          <a:bodyPr wrap="none">
            <a:spAutoFit/>
          </a:bodyPr>
          <a:lstStyle/>
          <a:p>
            <a:r>
              <a:rPr lang="en-ZA" sz="1100" dirty="0">
                <a:solidFill>
                  <a:schemeClr val="tx1">
                    <a:lumMod val="75000"/>
                    <a:lumOff val="25000"/>
                  </a:schemeClr>
                </a:solidFill>
                <a:latin typeface="PT Sans" panose="020B0503020203020204" pitchFamily="34" charset="77"/>
                <a:cs typeface="Arial" panose="020B0604020202020204" pitchFamily="34" charset="0"/>
              </a:rPr>
              <a:t>R1,3 billion Fund</a:t>
            </a:r>
            <a:endParaRPr lang="en-US" sz="1100" dirty="0">
              <a:solidFill>
                <a:schemeClr val="tx1">
                  <a:lumMod val="75000"/>
                  <a:lumOff val="25000"/>
                </a:schemeClr>
              </a:solidFill>
              <a:latin typeface="PT Sans" panose="020B0503020203020204" pitchFamily="34" charset="77"/>
              <a:cs typeface="Arial" panose="020B0604020202020204" pitchFamily="34" charset="0"/>
            </a:endParaRPr>
          </a:p>
        </p:txBody>
      </p:sp>
      <p:sp>
        <p:nvSpPr>
          <p:cNvPr id="23" name="Rectangle 22"/>
          <p:cNvSpPr/>
          <p:nvPr/>
        </p:nvSpPr>
        <p:spPr>
          <a:xfrm>
            <a:off x="3476285" y="5993147"/>
            <a:ext cx="7761725" cy="346249"/>
          </a:xfrm>
          <a:prstGeom prst="rect">
            <a:avLst/>
          </a:prstGeom>
          <a:solidFill>
            <a:schemeClr val="bg1">
              <a:lumMod val="95000"/>
            </a:schemeClr>
          </a:solidFill>
        </p:spPr>
        <p:txBody>
          <a:bodyPr wrap="square">
            <a:spAutoFit/>
          </a:bodyPr>
          <a:lstStyle/>
          <a:p>
            <a:pPr algn="just">
              <a:lnSpc>
                <a:spcPct val="150000"/>
              </a:lnSpc>
              <a:spcBef>
                <a:spcPts val="400"/>
              </a:spcBef>
              <a:buClr>
                <a:srgbClr val="FFC000"/>
              </a:buClr>
              <a:defRPr/>
            </a:pPr>
            <a:r>
              <a:rPr lang="en-GB" sz="1100" dirty="0">
                <a:solidFill>
                  <a:schemeClr val="tx1">
                    <a:lumMod val="75000"/>
                    <a:lumOff val="25000"/>
                  </a:schemeClr>
                </a:solidFill>
                <a:latin typeface="PT Sans" panose="020B0604020202020204" charset="0"/>
                <a:ea typeface="ＭＳ Ｐゴシック" charset="0"/>
                <a:cs typeface="Arial" panose="020B0604020202020204" pitchFamily="34" charset="0"/>
              </a:rPr>
              <a:t>Please do contact us for more information on each Fund as well as investment opportunities.</a:t>
            </a:r>
          </a:p>
        </p:txBody>
      </p:sp>
      <p:sp>
        <p:nvSpPr>
          <p:cNvPr id="25" name="Rectangle 24">
            <a:extLst>
              <a:ext uri="{FF2B5EF4-FFF2-40B4-BE49-F238E27FC236}">
                <a16:creationId xmlns:a16="http://schemas.microsoft.com/office/drawing/2014/main" id="{D367FFED-B02D-294A-925D-57587F1111D9}"/>
              </a:ext>
            </a:extLst>
          </p:cNvPr>
          <p:cNvSpPr/>
          <p:nvPr/>
        </p:nvSpPr>
        <p:spPr>
          <a:xfrm>
            <a:off x="4594626" y="6512644"/>
            <a:ext cx="3002745" cy="230832"/>
          </a:xfrm>
          <a:prstGeom prst="rect">
            <a:avLst/>
          </a:prstGeom>
        </p:spPr>
        <p:txBody>
          <a:bodyPr wrap="none" anchor="ctr">
            <a:spAutoFit/>
          </a:bodyPr>
          <a:lstStyle/>
          <a:p>
            <a:pPr marL="12700" algn="ctr">
              <a:lnSpc>
                <a:spcPct val="100000"/>
              </a:lnSpc>
              <a:spcBef>
                <a:spcPts val="40"/>
              </a:spcBef>
            </a:pPr>
            <a:r>
              <a:rPr lang="en-US" sz="900" spc="0" dirty="0">
                <a:solidFill>
                  <a:schemeClr val="bg1">
                    <a:lumMod val="65000"/>
                  </a:schemeClr>
                </a:solidFill>
                <a:latin typeface="PT Sans" panose="020B0503020203020204" pitchFamily="34" charset="0"/>
              </a:rPr>
              <a:t>Private </a:t>
            </a:r>
            <a:r>
              <a:rPr lang="en-US" sz="900" spc="25" dirty="0">
                <a:solidFill>
                  <a:schemeClr val="bg1">
                    <a:lumMod val="65000"/>
                  </a:schemeClr>
                </a:solidFill>
                <a:latin typeface="PT Sans" panose="020B0503020203020204" pitchFamily="34" charset="0"/>
              </a:rPr>
              <a:t>Placement </a:t>
            </a:r>
            <a:r>
              <a:rPr lang="en-US" sz="900" spc="30" dirty="0">
                <a:solidFill>
                  <a:schemeClr val="bg1">
                    <a:lumMod val="65000"/>
                  </a:schemeClr>
                </a:solidFill>
                <a:latin typeface="PT Sans" panose="020B0503020203020204" pitchFamily="34" charset="0"/>
              </a:rPr>
              <a:t>Memorandum </a:t>
            </a:r>
            <a:r>
              <a:rPr lang="en-US" sz="900" spc="5" dirty="0">
                <a:solidFill>
                  <a:schemeClr val="bg1">
                    <a:lumMod val="65000"/>
                  </a:schemeClr>
                </a:solidFill>
                <a:latin typeface="PT Sans" panose="020B0503020203020204" pitchFamily="34" charset="0"/>
              </a:rPr>
              <a:t>– </a:t>
            </a:r>
            <a:r>
              <a:rPr lang="en-US" sz="900" spc="10" dirty="0">
                <a:solidFill>
                  <a:schemeClr val="bg1">
                    <a:lumMod val="65000"/>
                  </a:schemeClr>
                </a:solidFill>
                <a:latin typeface="PT Sans" panose="020B0503020203020204" pitchFamily="34" charset="0"/>
              </a:rPr>
              <a:t>Executive</a:t>
            </a:r>
            <a:r>
              <a:rPr lang="en-US" sz="900" spc="-155" dirty="0">
                <a:solidFill>
                  <a:schemeClr val="bg1">
                    <a:lumMod val="65000"/>
                  </a:schemeClr>
                </a:solidFill>
                <a:latin typeface="PT Sans" panose="020B0503020203020204" pitchFamily="34" charset="0"/>
              </a:rPr>
              <a:t> </a:t>
            </a:r>
            <a:r>
              <a:rPr lang="en-US" sz="900" spc="25" dirty="0">
                <a:solidFill>
                  <a:schemeClr val="bg1">
                    <a:lumMod val="65000"/>
                  </a:schemeClr>
                </a:solidFill>
                <a:latin typeface="PT Sans" panose="020B0503020203020204" pitchFamily="34" charset="0"/>
              </a:rPr>
              <a:t>Summary</a:t>
            </a:r>
          </a:p>
        </p:txBody>
      </p:sp>
      <p:sp>
        <p:nvSpPr>
          <p:cNvPr id="34" name="Rectangle 33">
            <a:extLst>
              <a:ext uri="{FF2B5EF4-FFF2-40B4-BE49-F238E27FC236}">
                <a16:creationId xmlns:a16="http://schemas.microsoft.com/office/drawing/2014/main" id="{9C653371-45BF-F448-B0CD-1F0EDBAD102E}"/>
              </a:ext>
            </a:extLst>
          </p:cNvPr>
          <p:cNvSpPr/>
          <p:nvPr/>
        </p:nvSpPr>
        <p:spPr>
          <a:xfrm>
            <a:off x="0" y="0"/>
            <a:ext cx="3126259" cy="6858000"/>
          </a:xfrm>
          <a:prstGeom prst="rect">
            <a:avLst/>
          </a:prstGeom>
          <a:solidFill>
            <a:schemeClr val="tx1">
              <a:lumMod val="75000"/>
              <a:lumOff val="25000"/>
              <a:alpha val="9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9" name="Group 28">
            <a:extLst>
              <a:ext uri="{FF2B5EF4-FFF2-40B4-BE49-F238E27FC236}">
                <a16:creationId xmlns:a16="http://schemas.microsoft.com/office/drawing/2014/main" id="{B126F740-DC39-B244-9648-54D64552F90B}"/>
              </a:ext>
            </a:extLst>
          </p:cNvPr>
          <p:cNvGrpSpPr/>
          <p:nvPr/>
        </p:nvGrpSpPr>
        <p:grpSpPr>
          <a:xfrm>
            <a:off x="158400" y="2011797"/>
            <a:ext cx="2809264" cy="2834405"/>
            <a:chOff x="4677228" y="2010228"/>
            <a:chExt cx="2837544" cy="2837544"/>
          </a:xfrm>
        </p:grpSpPr>
        <p:sp>
          <p:nvSpPr>
            <p:cNvPr id="33" name="Flowchart: Connector 6">
              <a:extLst>
                <a:ext uri="{FF2B5EF4-FFF2-40B4-BE49-F238E27FC236}">
                  <a16:creationId xmlns:a16="http://schemas.microsoft.com/office/drawing/2014/main" id="{8024B99A-2737-A647-B9B9-E5776B4EF995}"/>
                </a:ext>
              </a:extLst>
            </p:cNvPr>
            <p:cNvSpPr/>
            <p:nvPr/>
          </p:nvSpPr>
          <p:spPr>
            <a:xfrm>
              <a:off x="4833257" y="2166257"/>
              <a:ext cx="2525485" cy="2525485"/>
            </a:xfrm>
            <a:prstGeom prst="flowChartConnector">
              <a:avLst/>
            </a:prstGeom>
            <a:solidFill>
              <a:schemeClr val="bg1"/>
            </a:solidFill>
            <a:ln>
              <a:noFill/>
            </a:ln>
            <a:effectLst>
              <a:outerShdw blurRad="152400" algn="c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Flowchart: Connector 7">
              <a:extLst>
                <a:ext uri="{FF2B5EF4-FFF2-40B4-BE49-F238E27FC236}">
                  <a16:creationId xmlns:a16="http://schemas.microsoft.com/office/drawing/2014/main" id="{0BA24AE3-7C63-A849-B799-1412FC528838}"/>
                </a:ext>
              </a:extLst>
            </p:cNvPr>
            <p:cNvSpPr/>
            <p:nvPr/>
          </p:nvSpPr>
          <p:spPr>
            <a:xfrm>
              <a:off x="4677228" y="2010228"/>
              <a:ext cx="2837544" cy="2837544"/>
            </a:xfrm>
            <a:prstGeom prst="flowChartConnector">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Picture 35">
              <a:extLst>
                <a:ext uri="{FF2B5EF4-FFF2-40B4-BE49-F238E27FC236}">
                  <a16:creationId xmlns:a16="http://schemas.microsoft.com/office/drawing/2014/main" id="{9541490E-633D-AA43-99B3-0EA76DB4BFCA}"/>
                </a:ext>
              </a:extLst>
            </p:cNvPr>
            <p:cNvPicPr>
              <a:picLocks noChangeAspect="1"/>
            </p:cNvPicPr>
            <p:nvPr/>
          </p:nvPicPr>
          <p:blipFill>
            <a:blip r:embed="rId2"/>
            <a:stretch>
              <a:fillRect/>
            </a:stretch>
          </p:blipFill>
          <p:spPr>
            <a:xfrm>
              <a:off x="5081355" y="2986103"/>
              <a:ext cx="2029289" cy="885794"/>
            </a:xfrm>
            <a:prstGeom prst="rect">
              <a:avLst/>
            </a:prstGeom>
            <a:solidFill>
              <a:schemeClr val="bg1"/>
            </a:solidFill>
          </p:spPr>
        </p:pic>
      </p:grpSp>
    </p:spTree>
    <p:extLst>
      <p:ext uri="{BB962C8B-B14F-4D97-AF65-F5344CB8AC3E}">
        <p14:creationId xmlns:p14="http://schemas.microsoft.com/office/powerpoint/2010/main" val="1888902208"/>
      </p:ext>
    </p:extLst>
  </p:cSld>
  <p:clrMapOvr>
    <a:masterClrMapping/>
  </p:clrMapOvr>
  <p:transition spd="slow" advClick="0">
    <p:push/>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ectangle 52"/>
          <p:cNvSpPr/>
          <p:nvPr/>
        </p:nvSpPr>
        <p:spPr>
          <a:xfrm>
            <a:off x="2854480" y="371145"/>
            <a:ext cx="7059753" cy="1200329"/>
          </a:xfrm>
          <a:prstGeom prst="rect">
            <a:avLst/>
          </a:prstGeom>
        </p:spPr>
        <p:txBody>
          <a:bodyPr wrap="none">
            <a:spAutoFit/>
          </a:bodyPr>
          <a:lstStyle/>
          <a:p>
            <a:pPr algn="ctr"/>
            <a:r>
              <a:rPr lang="en-GB" sz="3600" b="1" dirty="0"/>
              <a:t>PROVIDING PRODUCTIVE FUNDING</a:t>
            </a:r>
            <a:endParaRPr lang="en-GB" sz="3600" dirty="0"/>
          </a:p>
          <a:p>
            <a:pPr algn="ctr"/>
            <a:endParaRPr lang="en-US" sz="3600" dirty="0">
              <a:solidFill>
                <a:schemeClr val="tx1">
                  <a:lumMod val="75000"/>
                  <a:lumOff val="25000"/>
                </a:schemeClr>
              </a:solidFill>
              <a:latin typeface="Bebas Neue" panose="020B0606020202050201" pitchFamily="34" charset="0"/>
            </a:endParaRPr>
          </a:p>
        </p:txBody>
      </p:sp>
      <p:pic>
        <p:nvPicPr>
          <p:cNvPr id="52" name="Picture 51">
            <a:extLst>
              <a:ext uri="{FF2B5EF4-FFF2-40B4-BE49-F238E27FC236}">
                <a16:creationId xmlns:a16="http://schemas.microsoft.com/office/drawing/2014/main" id="{B1A4E9B2-155C-B646-8A4C-ED299ABE6B66}"/>
              </a:ext>
            </a:extLst>
          </p:cNvPr>
          <p:cNvPicPr>
            <a:picLocks noChangeAspect="1"/>
          </p:cNvPicPr>
          <p:nvPr/>
        </p:nvPicPr>
        <p:blipFill rotWithShape="1">
          <a:blip r:embed="rId2"/>
          <a:srcRect l="27936" r="15801" b="31361"/>
          <a:stretch/>
        </p:blipFill>
        <p:spPr>
          <a:xfrm>
            <a:off x="11678700" y="6512644"/>
            <a:ext cx="433468" cy="230832"/>
          </a:xfrm>
          <a:prstGeom prst="rect">
            <a:avLst/>
          </a:prstGeom>
          <a:solidFill>
            <a:schemeClr val="bg1"/>
          </a:solidFill>
        </p:spPr>
      </p:pic>
      <p:pic>
        <p:nvPicPr>
          <p:cNvPr id="4" name="Picture Placeholder 3"/>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18441" b="18441"/>
          <a:stretch>
            <a:fillRect/>
          </a:stretch>
        </p:blipFill>
        <p:spPr/>
      </p:pic>
      <p:sp>
        <p:nvSpPr>
          <p:cNvPr id="54" name="Rectangle 53"/>
          <p:cNvSpPr/>
          <p:nvPr/>
        </p:nvSpPr>
        <p:spPr>
          <a:xfrm>
            <a:off x="0" y="1133474"/>
            <a:ext cx="12192000" cy="2333625"/>
          </a:xfrm>
          <a:prstGeom prst="rect">
            <a:avLst/>
          </a:prstGeom>
          <a:solidFill>
            <a:schemeClr val="tx1">
              <a:lumMod val="75000"/>
              <a:lumOff val="25000"/>
              <a:alpha val="9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4060207" y="1437161"/>
            <a:ext cx="4245073" cy="369332"/>
          </a:xfrm>
          <a:prstGeom prst="rect">
            <a:avLst/>
          </a:prstGeom>
        </p:spPr>
        <p:txBody>
          <a:bodyPr wrap="none">
            <a:spAutoFit/>
          </a:bodyPr>
          <a:lstStyle/>
          <a:p>
            <a:pPr lvl="0"/>
            <a:r>
              <a:rPr lang="en-US" b="1" dirty="0">
                <a:solidFill>
                  <a:schemeClr val="bg1"/>
                </a:solidFill>
                <a:latin typeface="PT Sans" panose="020B0503020203020204" pitchFamily="34" charset="0"/>
              </a:rPr>
              <a:t>Umbono Livestock Livestock R3,1 Billion </a:t>
            </a:r>
          </a:p>
        </p:txBody>
      </p:sp>
      <p:sp>
        <p:nvSpPr>
          <p:cNvPr id="56" name="Rounded Rectangle 55"/>
          <p:cNvSpPr/>
          <p:nvPr/>
        </p:nvSpPr>
        <p:spPr>
          <a:xfrm rot="10800000" flipV="1">
            <a:off x="5123542" y="1902621"/>
            <a:ext cx="1944916" cy="260472"/>
          </a:xfrm>
          <a:prstGeom prst="roundRect">
            <a:avLst>
              <a:gd name="adj" fmla="val 10500"/>
            </a:avLst>
          </a:prstGeom>
          <a:solidFill>
            <a:srgbClr val="BF9B30">
              <a:alpha val="90000"/>
            </a:srgbClr>
          </a:solidFill>
          <a:ln>
            <a:noFill/>
          </a:ln>
        </p:spPr>
        <p:style>
          <a:lnRef idx="2">
            <a:schemeClr val="accent4">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57" name="Rounded Rectangle 4"/>
          <p:cNvSpPr txBox="1"/>
          <p:nvPr/>
        </p:nvSpPr>
        <p:spPr>
          <a:xfrm>
            <a:off x="5123542" y="1918643"/>
            <a:ext cx="1944916" cy="24445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0" kern="1200" spc="300" dirty="0">
                <a:solidFill>
                  <a:schemeClr val="bg1"/>
                </a:solidFill>
                <a:latin typeface="Bebas Neue" panose="020B0606020202050201" pitchFamily="34" charset="0"/>
              </a:rPr>
              <a:t>Makwande Capital</a:t>
            </a:r>
          </a:p>
        </p:txBody>
      </p:sp>
      <p:sp>
        <p:nvSpPr>
          <p:cNvPr id="6" name="Rectangle 5"/>
          <p:cNvSpPr/>
          <p:nvPr/>
        </p:nvSpPr>
        <p:spPr>
          <a:xfrm>
            <a:off x="2332601" y="2283221"/>
            <a:ext cx="7526805" cy="369332"/>
          </a:xfrm>
          <a:prstGeom prst="rect">
            <a:avLst/>
          </a:prstGeom>
        </p:spPr>
        <p:txBody>
          <a:bodyPr wrap="none">
            <a:spAutoFit/>
          </a:bodyPr>
          <a:lstStyle/>
          <a:p>
            <a:pPr algn="ctr"/>
            <a:r>
              <a:rPr lang="en-US" b="1" dirty="0">
                <a:solidFill>
                  <a:schemeClr val="bg1"/>
                </a:solidFill>
                <a:latin typeface="PT Sans" panose="020B0503020203020204" pitchFamily="34" charset="0"/>
              </a:rPr>
              <a:t>Socio-Economic Infrastructure Fund: Water , Roads, and Energy R1.3 Billion</a:t>
            </a:r>
          </a:p>
        </p:txBody>
      </p:sp>
      <p:sp>
        <p:nvSpPr>
          <p:cNvPr id="58" name="Rounded Rectangle 57"/>
          <p:cNvSpPr/>
          <p:nvPr/>
        </p:nvSpPr>
        <p:spPr>
          <a:xfrm rot="10800000" flipV="1">
            <a:off x="5123542" y="2737236"/>
            <a:ext cx="1944916" cy="260472"/>
          </a:xfrm>
          <a:prstGeom prst="roundRect">
            <a:avLst>
              <a:gd name="adj" fmla="val 10500"/>
            </a:avLst>
          </a:prstGeom>
          <a:solidFill>
            <a:srgbClr val="BF9B30">
              <a:alpha val="90000"/>
            </a:srgbClr>
          </a:solidFill>
          <a:ln>
            <a:noFill/>
          </a:ln>
        </p:spPr>
        <p:style>
          <a:lnRef idx="2">
            <a:schemeClr val="accent4">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59" name="Rounded Rectangle 4"/>
          <p:cNvSpPr txBox="1"/>
          <p:nvPr/>
        </p:nvSpPr>
        <p:spPr>
          <a:xfrm>
            <a:off x="5123542" y="2753258"/>
            <a:ext cx="1944916" cy="24445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0" kern="1200" spc="300" dirty="0">
                <a:solidFill>
                  <a:schemeClr val="bg1"/>
                </a:solidFill>
                <a:latin typeface="Bebas Neue" panose="020B0606020202050201" pitchFamily="34" charset="0"/>
              </a:rPr>
              <a:t>Makwande Capital</a:t>
            </a:r>
          </a:p>
        </p:txBody>
      </p:sp>
      <p:grpSp>
        <p:nvGrpSpPr>
          <p:cNvPr id="109" name="Group 108"/>
          <p:cNvGrpSpPr/>
          <p:nvPr/>
        </p:nvGrpSpPr>
        <p:grpSpPr>
          <a:xfrm>
            <a:off x="904017" y="3954053"/>
            <a:ext cx="2108586" cy="2296919"/>
            <a:chOff x="1366453" y="4016169"/>
            <a:chExt cx="2108586" cy="2296919"/>
          </a:xfrm>
        </p:grpSpPr>
        <p:grpSp>
          <p:nvGrpSpPr>
            <p:cNvPr id="96" name="Group 95"/>
            <p:cNvGrpSpPr/>
            <p:nvPr/>
          </p:nvGrpSpPr>
          <p:grpSpPr>
            <a:xfrm>
              <a:off x="1790052" y="4016169"/>
              <a:ext cx="1204686" cy="1204686"/>
              <a:chOff x="1829386" y="4016169"/>
              <a:chExt cx="1204686" cy="1204686"/>
            </a:xfrm>
          </p:grpSpPr>
          <p:sp>
            <p:nvSpPr>
              <p:cNvPr id="89" name="Flowchart: Connector 88"/>
              <p:cNvSpPr/>
              <p:nvPr/>
            </p:nvSpPr>
            <p:spPr>
              <a:xfrm>
                <a:off x="1829386" y="4016169"/>
                <a:ext cx="1204686" cy="1204686"/>
              </a:xfrm>
              <a:prstGeom prst="flowChartConnector">
                <a:avLst/>
              </a:prstGeom>
              <a:solidFill>
                <a:schemeClr val="bg1"/>
              </a:solidFill>
              <a:ln w="19050">
                <a:solidFill>
                  <a:schemeClr val="tx1"/>
                </a:solidFill>
              </a:ln>
              <a:effectLst>
                <a:outerShdw blurRad="76200" algn="c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grpSp>
            <p:nvGrpSpPr>
              <p:cNvPr id="60" name="Group 976"/>
              <p:cNvGrpSpPr>
                <a:grpSpLocks/>
              </p:cNvGrpSpPr>
              <p:nvPr/>
            </p:nvGrpSpPr>
            <p:grpSpPr bwMode="auto">
              <a:xfrm>
                <a:off x="2074083" y="4189144"/>
                <a:ext cx="706872" cy="772728"/>
                <a:chOff x="-8990012" y="895351"/>
                <a:chExt cx="339725" cy="373062"/>
              </a:xfrm>
            </p:grpSpPr>
            <p:sp>
              <p:nvSpPr>
                <p:cNvPr id="61" name="Rectangle 44"/>
                <p:cNvSpPr>
                  <a:spLocks noChangeArrowheads="1"/>
                </p:cNvSpPr>
                <p:nvPr/>
              </p:nvSpPr>
              <p:spPr bwMode="auto">
                <a:xfrm>
                  <a:off x="-8700929" y="1141233"/>
                  <a:ext cx="50642" cy="118702"/>
                </a:xfrm>
                <a:prstGeom prst="rect">
                  <a:avLst/>
                </a:prstGeom>
                <a:noFill/>
                <a:ln w="19050" cap="rnd">
                  <a:solidFill>
                    <a:schemeClr val="tx1">
                      <a:lumMod val="75000"/>
                      <a:lumOff val="2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lIns="68579" tIns="34289" rIns="68579" bIns="34289"/>
                <a:lstStyle/>
                <a:p>
                  <a:pPr eaLnBrk="1" hangingPunct="1">
                    <a:defRPr/>
                  </a:pPr>
                  <a:endParaRPr lang="fr-CA" sz="5184"/>
                </a:p>
              </p:txBody>
            </p:sp>
            <p:sp>
              <p:nvSpPr>
                <p:cNvPr id="62" name="Freeform 45"/>
                <p:cNvSpPr>
                  <a:spLocks/>
                </p:cNvSpPr>
                <p:nvPr/>
              </p:nvSpPr>
              <p:spPr bwMode="auto">
                <a:xfrm>
                  <a:off x="-8846526" y="1141233"/>
                  <a:ext cx="145597" cy="33915"/>
                </a:xfrm>
                <a:custGeom>
                  <a:avLst/>
                  <a:gdLst>
                    <a:gd name="T0" fmla="*/ 16 w 34"/>
                    <a:gd name="T1" fmla="*/ 8 h 8"/>
                    <a:gd name="T2" fmla="*/ 6 w 34"/>
                    <a:gd name="T3" fmla="*/ 8 h 8"/>
                    <a:gd name="T4" fmla="*/ 0 w 34"/>
                    <a:gd name="T5" fmla="*/ 5 h 8"/>
                    <a:gd name="T6" fmla="*/ 0 w 34"/>
                    <a:gd name="T7" fmla="*/ 5 h 8"/>
                    <a:gd name="T8" fmla="*/ 0 w 34"/>
                    <a:gd name="T9" fmla="*/ 5 h 8"/>
                    <a:gd name="T10" fmla="*/ 6 w 34"/>
                    <a:gd name="T11" fmla="*/ 0 h 8"/>
                    <a:gd name="T12" fmla="*/ 22 w 34"/>
                    <a:gd name="T13" fmla="*/ 0 h 8"/>
                    <a:gd name="T14" fmla="*/ 34 w 34"/>
                    <a:gd name="T15" fmla="*/ 5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8">
                      <a:moveTo>
                        <a:pt x="16" y="8"/>
                      </a:moveTo>
                      <a:cubicBezTo>
                        <a:pt x="6" y="8"/>
                        <a:pt x="6" y="8"/>
                        <a:pt x="6" y="8"/>
                      </a:cubicBezTo>
                      <a:cubicBezTo>
                        <a:pt x="3" y="8"/>
                        <a:pt x="0" y="8"/>
                        <a:pt x="0" y="5"/>
                      </a:cubicBezTo>
                      <a:cubicBezTo>
                        <a:pt x="0" y="5"/>
                        <a:pt x="0" y="5"/>
                        <a:pt x="0" y="5"/>
                      </a:cubicBezTo>
                      <a:cubicBezTo>
                        <a:pt x="0" y="5"/>
                        <a:pt x="0" y="5"/>
                        <a:pt x="0" y="5"/>
                      </a:cubicBezTo>
                      <a:cubicBezTo>
                        <a:pt x="0" y="2"/>
                        <a:pt x="3" y="0"/>
                        <a:pt x="6" y="0"/>
                      </a:cubicBezTo>
                      <a:cubicBezTo>
                        <a:pt x="22" y="0"/>
                        <a:pt x="22" y="0"/>
                        <a:pt x="22" y="0"/>
                      </a:cubicBezTo>
                      <a:cubicBezTo>
                        <a:pt x="34" y="5"/>
                        <a:pt x="34" y="5"/>
                        <a:pt x="34" y="5"/>
                      </a:cubicBezTo>
                    </a:path>
                  </a:pathLst>
                </a:custGeom>
                <a:noFill/>
                <a:ln w="17463" cap="rnd">
                  <a:solidFill>
                    <a:schemeClr val="tx1">
                      <a:lumMod val="75000"/>
                      <a:lumOff val="2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lIns="68579" tIns="34289" rIns="68579" bIns="34289"/>
                <a:lstStyle/>
                <a:p>
                  <a:pPr eaLnBrk="1" hangingPunct="1">
                    <a:defRPr/>
                  </a:pPr>
                  <a:endParaRPr lang="fr-CA" sz="5184"/>
                </a:p>
              </p:txBody>
            </p:sp>
            <p:sp>
              <p:nvSpPr>
                <p:cNvPr id="63" name="Freeform 46"/>
                <p:cNvSpPr>
                  <a:spLocks/>
                </p:cNvSpPr>
                <p:nvPr/>
              </p:nvSpPr>
              <p:spPr bwMode="auto">
                <a:xfrm>
                  <a:off x="-8990012" y="1141233"/>
                  <a:ext cx="284863" cy="127180"/>
                </a:xfrm>
                <a:custGeom>
                  <a:avLst/>
                  <a:gdLst>
                    <a:gd name="T0" fmla="*/ 50 w 67"/>
                    <a:gd name="T1" fmla="*/ 8 h 30"/>
                    <a:gd name="T2" fmla="*/ 31 w 67"/>
                    <a:gd name="T3" fmla="*/ 12 h 30"/>
                    <a:gd name="T4" fmla="*/ 1 w 67"/>
                    <a:gd name="T5" fmla="*/ 3 h 30"/>
                    <a:gd name="T6" fmla="*/ 0 w 67"/>
                    <a:gd name="T7" fmla="*/ 4 h 30"/>
                    <a:gd name="T8" fmla="*/ 0 w 67"/>
                    <a:gd name="T9" fmla="*/ 8 h 30"/>
                    <a:gd name="T10" fmla="*/ 32 w 67"/>
                    <a:gd name="T11" fmla="*/ 30 h 30"/>
                    <a:gd name="T12" fmla="*/ 53 w 67"/>
                    <a:gd name="T13" fmla="*/ 28 h 30"/>
                    <a:gd name="T14" fmla="*/ 67 w 67"/>
                    <a:gd name="T15" fmla="*/ 22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30">
                      <a:moveTo>
                        <a:pt x="50" y="8"/>
                      </a:moveTo>
                      <a:cubicBezTo>
                        <a:pt x="50" y="8"/>
                        <a:pt x="36" y="12"/>
                        <a:pt x="31" y="12"/>
                      </a:cubicBezTo>
                      <a:cubicBezTo>
                        <a:pt x="26" y="12"/>
                        <a:pt x="4" y="0"/>
                        <a:pt x="1" y="3"/>
                      </a:cubicBezTo>
                      <a:cubicBezTo>
                        <a:pt x="1" y="3"/>
                        <a:pt x="0" y="4"/>
                        <a:pt x="0" y="4"/>
                      </a:cubicBezTo>
                      <a:cubicBezTo>
                        <a:pt x="0" y="8"/>
                        <a:pt x="0" y="8"/>
                        <a:pt x="0" y="8"/>
                      </a:cubicBezTo>
                      <a:cubicBezTo>
                        <a:pt x="0" y="14"/>
                        <a:pt x="26" y="30"/>
                        <a:pt x="32" y="30"/>
                      </a:cubicBezTo>
                      <a:cubicBezTo>
                        <a:pt x="38" y="30"/>
                        <a:pt x="53" y="28"/>
                        <a:pt x="53" y="28"/>
                      </a:cubicBezTo>
                      <a:cubicBezTo>
                        <a:pt x="67" y="22"/>
                        <a:pt x="67" y="22"/>
                        <a:pt x="67" y="22"/>
                      </a:cubicBezTo>
                    </a:path>
                  </a:pathLst>
                </a:custGeom>
                <a:noFill/>
                <a:ln w="19050" cap="rnd">
                  <a:solidFill>
                    <a:schemeClr val="tx1">
                      <a:lumMod val="75000"/>
                      <a:lumOff val="2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lIns="68579" tIns="34289" rIns="68579" bIns="34289"/>
                <a:lstStyle/>
                <a:p>
                  <a:pPr eaLnBrk="1" hangingPunct="1">
                    <a:defRPr/>
                  </a:pPr>
                  <a:endParaRPr lang="fr-CA" sz="5184" dirty="0"/>
                </a:p>
              </p:txBody>
            </p:sp>
            <p:sp>
              <p:nvSpPr>
                <p:cNvPr id="64" name="Oval 47"/>
                <p:cNvSpPr>
                  <a:spLocks noChangeArrowheads="1"/>
                </p:cNvSpPr>
                <p:nvPr/>
              </p:nvSpPr>
              <p:spPr bwMode="auto">
                <a:xfrm>
                  <a:off x="-8947810" y="895351"/>
                  <a:ext cx="221560" cy="220446"/>
                </a:xfrm>
                <a:prstGeom prst="ellipse">
                  <a:avLst/>
                </a:prstGeom>
                <a:noFill/>
                <a:ln w="19050" cap="rnd">
                  <a:solidFill>
                    <a:schemeClr val="tx1">
                      <a:lumMod val="75000"/>
                      <a:lumOff val="2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lIns="68579" tIns="34289" rIns="68579" bIns="34289"/>
                <a:lstStyle/>
                <a:p>
                  <a:pPr eaLnBrk="1" hangingPunct="1">
                    <a:defRPr/>
                  </a:pPr>
                  <a:endParaRPr lang="fr-CA" sz="5184" dirty="0"/>
                </a:p>
              </p:txBody>
            </p:sp>
            <p:sp>
              <p:nvSpPr>
                <p:cNvPr id="65" name="Freeform 48"/>
                <p:cNvSpPr>
                  <a:spLocks/>
                </p:cNvSpPr>
                <p:nvPr/>
              </p:nvSpPr>
              <p:spPr bwMode="auto">
                <a:xfrm>
                  <a:off x="-8861296" y="1005574"/>
                  <a:ext cx="59082" cy="50872"/>
                </a:xfrm>
                <a:custGeom>
                  <a:avLst/>
                  <a:gdLst>
                    <a:gd name="T0" fmla="*/ 8 w 14"/>
                    <a:gd name="T1" fmla="*/ 0 h 12"/>
                    <a:gd name="T2" fmla="*/ 10 w 14"/>
                    <a:gd name="T3" fmla="*/ 0 h 12"/>
                    <a:gd name="T4" fmla="*/ 14 w 14"/>
                    <a:gd name="T5" fmla="*/ 5 h 12"/>
                    <a:gd name="T6" fmla="*/ 14 w 14"/>
                    <a:gd name="T7" fmla="*/ 6 h 12"/>
                    <a:gd name="T8" fmla="*/ 10 w 14"/>
                    <a:gd name="T9" fmla="*/ 12 h 12"/>
                    <a:gd name="T10" fmla="*/ 0 w 14"/>
                    <a:gd name="T11" fmla="*/ 12 h 12"/>
                  </a:gdLst>
                  <a:ahLst/>
                  <a:cxnLst>
                    <a:cxn ang="0">
                      <a:pos x="T0" y="T1"/>
                    </a:cxn>
                    <a:cxn ang="0">
                      <a:pos x="T2" y="T3"/>
                    </a:cxn>
                    <a:cxn ang="0">
                      <a:pos x="T4" y="T5"/>
                    </a:cxn>
                    <a:cxn ang="0">
                      <a:pos x="T6" y="T7"/>
                    </a:cxn>
                    <a:cxn ang="0">
                      <a:pos x="T8" y="T9"/>
                    </a:cxn>
                    <a:cxn ang="0">
                      <a:pos x="T10" y="T11"/>
                    </a:cxn>
                  </a:cxnLst>
                  <a:rect l="0" t="0" r="r" b="b"/>
                  <a:pathLst>
                    <a:path w="14" h="12">
                      <a:moveTo>
                        <a:pt x="8" y="0"/>
                      </a:moveTo>
                      <a:cubicBezTo>
                        <a:pt x="10" y="0"/>
                        <a:pt x="10" y="0"/>
                        <a:pt x="10" y="0"/>
                      </a:cubicBezTo>
                      <a:cubicBezTo>
                        <a:pt x="12" y="0"/>
                        <a:pt x="14" y="2"/>
                        <a:pt x="14" y="5"/>
                      </a:cubicBezTo>
                      <a:cubicBezTo>
                        <a:pt x="14" y="6"/>
                        <a:pt x="14" y="6"/>
                        <a:pt x="14" y="6"/>
                      </a:cubicBezTo>
                      <a:cubicBezTo>
                        <a:pt x="14" y="9"/>
                        <a:pt x="12" y="12"/>
                        <a:pt x="10" y="12"/>
                      </a:cubicBezTo>
                      <a:cubicBezTo>
                        <a:pt x="0" y="12"/>
                        <a:pt x="0" y="12"/>
                        <a:pt x="0" y="12"/>
                      </a:cubicBezTo>
                    </a:path>
                  </a:pathLst>
                </a:custGeom>
                <a:noFill/>
                <a:ln w="17463" cap="rnd">
                  <a:solidFill>
                    <a:schemeClr val="tx1">
                      <a:lumMod val="75000"/>
                      <a:lumOff val="2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lIns="68579" tIns="34289" rIns="68579" bIns="34289"/>
                <a:lstStyle/>
                <a:p>
                  <a:pPr eaLnBrk="1" hangingPunct="1">
                    <a:defRPr/>
                  </a:pPr>
                  <a:endParaRPr lang="fr-CA" sz="5184"/>
                </a:p>
              </p:txBody>
            </p:sp>
            <p:sp>
              <p:nvSpPr>
                <p:cNvPr id="66" name="Freeform 49"/>
                <p:cNvSpPr>
                  <a:spLocks/>
                </p:cNvSpPr>
                <p:nvPr/>
              </p:nvSpPr>
              <p:spPr bwMode="auto">
                <a:xfrm>
                  <a:off x="-8871847" y="954702"/>
                  <a:ext cx="61193" cy="50872"/>
                </a:xfrm>
                <a:custGeom>
                  <a:avLst/>
                  <a:gdLst>
                    <a:gd name="T0" fmla="*/ 10 w 14"/>
                    <a:gd name="T1" fmla="*/ 12 h 12"/>
                    <a:gd name="T2" fmla="*/ 8 w 14"/>
                    <a:gd name="T3" fmla="*/ 12 h 12"/>
                    <a:gd name="T4" fmla="*/ 0 w 14"/>
                    <a:gd name="T5" fmla="*/ 6 h 12"/>
                    <a:gd name="T6" fmla="*/ 0 w 14"/>
                    <a:gd name="T7" fmla="*/ 5 h 12"/>
                    <a:gd name="T8" fmla="*/ 8 w 14"/>
                    <a:gd name="T9" fmla="*/ 0 h 12"/>
                    <a:gd name="T10" fmla="*/ 14 w 14"/>
                    <a:gd name="T11" fmla="*/ 0 h 12"/>
                  </a:gdLst>
                  <a:ahLst/>
                  <a:cxnLst>
                    <a:cxn ang="0">
                      <a:pos x="T0" y="T1"/>
                    </a:cxn>
                    <a:cxn ang="0">
                      <a:pos x="T2" y="T3"/>
                    </a:cxn>
                    <a:cxn ang="0">
                      <a:pos x="T4" y="T5"/>
                    </a:cxn>
                    <a:cxn ang="0">
                      <a:pos x="T6" y="T7"/>
                    </a:cxn>
                    <a:cxn ang="0">
                      <a:pos x="T8" y="T9"/>
                    </a:cxn>
                    <a:cxn ang="0">
                      <a:pos x="T10" y="T11"/>
                    </a:cxn>
                  </a:cxnLst>
                  <a:rect l="0" t="0" r="r" b="b"/>
                  <a:pathLst>
                    <a:path w="14" h="12">
                      <a:moveTo>
                        <a:pt x="10" y="12"/>
                      </a:moveTo>
                      <a:cubicBezTo>
                        <a:pt x="8" y="12"/>
                        <a:pt x="8" y="12"/>
                        <a:pt x="8" y="12"/>
                      </a:cubicBezTo>
                      <a:cubicBezTo>
                        <a:pt x="5" y="12"/>
                        <a:pt x="0" y="11"/>
                        <a:pt x="0" y="6"/>
                      </a:cubicBezTo>
                      <a:cubicBezTo>
                        <a:pt x="0" y="5"/>
                        <a:pt x="0" y="5"/>
                        <a:pt x="0" y="5"/>
                      </a:cubicBezTo>
                      <a:cubicBezTo>
                        <a:pt x="0" y="1"/>
                        <a:pt x="5" y="0"/>
                        <a:pt x="8" y="0"/>
                      </a:cubicBezTo>
                      <a:cubicBezTo>
                        <a:pt x="14" y="0"/>
                        <a:pt x="14" y="0"/>
                        <a:pt x="14" y="0"/>
                      </a:cubicBezTo>
                    </a:path>
                  </a:pathLst>
                </a:custGeom>
                <a:noFill/>
                <a:ln w="17463" cap="rnd">
                  <a:solidFill>
                    <a:schemeClr val="tx1">
                      <a:lumMod val="75000"/>
                      <a:lumOff val="2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lIns="68579" tIns="34289" rIns="68579" bIns="34289"/>
                <a:lstStyle/>
                <a:p>
                  <a:pPr eaLnBrk="1" hangingPunct="1">
                    <a:defRPr/>
                  </a:pPr>
                  <a:endParaRPr lang="fr-CA" sz="5184"/>
                </a:p>
              </p:txBody>
            </p:sp>
            <p:sp>
              <p:nvSpPr>
                <p:cNvPr id="67" name="Line 50"/>
                <p:cNvSpPr>
                  <a:spLocks noChangeShapeType="1"/>
                </p:cNvSpPr>
                <p:nvPr/>
              </p:nvSpPr>
              <p:spPr bwMode="auto">
                <a:xfrm>
                  <a:off x="-8823314" y="933505"/>
                  <a:ext cx="0" cy="0"/>
                </a:xfrm>
                <a:prstGeom prst="line">
                  <a:avLst/>
                </a:prstGeom>
                <a:noFill/>
                <a:ln w="17463" cap="rnd">
                  <a:solidFill>
                    <a:schemeClr val="tx1">
                      <a:lumMod val="75000"/>
                      <a:lumOff val="25000"/>
                    </a:schemeClr>
                  </a:solidFill>
                  <a:prstDash val="solid"/>
                  <a:round/>
                  <a:headEnd/>
                  <a:tailEnd/>
                </a:ln>
                <a:extLst>
                  <a:ext uri="{909E8E84-426E-40DD-AFC4-6F175D3DCCD1}">
                    <a14:hiddenFill xmlns:a14="http://schemas.microsoft.com/office/drawing/2010/main">
                      <a:noFill/>
                    </a14:hiddenFill>
                  </a:ext>
                </a:extLst>
              </p:spPr>
              <p:txBody>
                <a:bodyPr lIns="68579" tIns="34289" rIns="68579" bIns="34289"/>
                <a:lstStyle/>
                <a:p>
                  <a:pPr eaLnBrk="1" hangingPunct="1">
                    <a:defRPr/>
                  </a:pPr>
                  <a:endParaRPr lang="fr-CA" sz="5184"/>
                </a:p>
              </p:txBody>
            </p:sp>
            <p:sp>
              <p:nvSpPr>
                <p:cNvPr id="68" name="Line 51"/>
                <p:cNvSpPr>
                  <a:spLocks noChangeShapeType="1"/>
                </p:cNvSpPr>
                <p:nvPr/>
              </p:nvSpPr>
              <p:spPr bwMode="auto">
                <a:xfrm flipV="1">
                  <a:off x="-8835975" y="929266"/>
                  <a:ext cx="0" cy="16957"/>
                </a:xfrm>
                <a:prstGeom prst="line">
                  <a:avLst/>
                </a:prstGeom>
                <a:noFill/>
                <a:ln w="17463" cap="rnd">
                  <a:solidFill>
                    <a:schemeClr val="tx1">
                      <a:lumMod val="75000"/>
                      <a:lumOff val="25000"/>
                    </a:schemeClr>
                  </a:solidFill>
                  <a:prstDash val="solid"/>
                  <a:round/>
                  <a:headEnd/>
                  <a:tailEnd/>
                </a:ln>
                <a:extLst>
                  <a:ext uri="{909E8E84-426E-40DD-AFC4-6F175D3DCCD1}">
                    <a14:hiddenFill xmlns:a14="http://schemas.microsoft.com/office/drawing/2010/main">
                      <a:noFill/>
                    </a14:hiddenFill>
                  </a:ext>
                </a:extLst>
              </p:spPr>
              <p:txBody>
                <a:bodyPr lIns="68579" tIns="34289" rIns="68579" bIns="34289"/>
                <a:lstStyle/>
                <a:p>
                  <a:pPr eaLnBrk="1" hangingPunct="1">
                    <a:defRPr/>
                  </a:pPr>
                  <a:endParaRPr lang="fr-CA" sz="5184"/>
                </a:p>
              </p:txBody>
            </p:sp>
            <p:sp>
              <p:nvSpPr>
                <p:cNvPr id="69" name="Line 52"/>
                <p:cNvSpPr>
                  <a:spLocks noChangeShapeType="1"/>
                </p:cNvSpPr>
                <p:nvPr/>
              </p:nvSpPr>
              <p:spPr bwMode="auto">
                <a:xfrm flipV="1">
                  <a:off x="-8835975" y="1064925"/>
                  <a:ext cx="0" cy="16957"/>
                </a:xfrm>
                <a:prstGeom prst="line">
                  <a:avLst/>
                </a:prstGeom>
                <a:noFill/>
                <a:ln w="17463" cap="rnd">
                  <a:solidFill>
                    <a:schemeClr val="tx1">
                      <a:lumMod val="75000"/>
                      <a:lumOff val="25000"/>
                    </a:schemeClr>
                  </a:solidFill>
                  <a:prstDash val="solid"/>
                  <a:round/>
                  <a:headEnd/>
                  <a:tailEnd/>
                </a:ln>
                <a:extLst>
                  <a:ext uri="{909E8E84-426E-40DD-AFC4-6F175D3DCCD1}">
                    <a14:hiddenFill xmlns:a14="http://schemas.microsoft.com/office/drawing/2010/main">
                      <a:noFill/>
                    </a14:hiddenFill>
                  </a:ext>
                </a:extLst>
              </p:spPr>
              <p:txBody>
                <a:bodyPr lIns="68579" tIns="34289" rIns="68579" bIns="34289"/>
                <a:lstStyle/>
                <a:p>
                  <a:pPr eaLnBrk="1" hangingPunct="1">
                    <a:defRPr/>
                  </a:pPr>
                  <a:endParaRPr lang="fr-CA" sz="5184"/>
                </a:p>
              </p:txBody>
            </p:sp>
          </p:grpSp>
        </p:grpSp>
        <p:sp>
          <p:nvSpPr>
            <p:cNvPr id="94" name="Rectangle 93"/>
            <p:cNvSpPr/>
            <p:nvPr/>
          </p:nvSpPr>
          <p:spPr>
            <a:xfrm>
              <a:off x="1779888" y="5364774"/>
              <a:ext cx="1225015" cy="369332"/>
            </a:xfrm>
            <a:prstGeom prst="rect">
              <a:avLst/>
            </a:prstGeom>
          </p:spPr>
          <p:txBody>
            <a:bodyPr wrap="none">
              <a:spAutoFit/>
            </a:bodyPr>
            <a:lstStyle/>
            <a:p>
              <a:pPr algn="ctr"/>
              <a:r>
                <a:rPr lang="en-US" b="1" dirty="0">
                  <a:latin typeface="Bebas Neue" panose="020B0606020202050201" pitchFamily="34" charset="0"/>
                </a:rPr>
                <a:t>FUND-RASING</a:t>
              </a:r>
            </a:p>
          </p:txBody>
        </p:sp>
        <p:sp>
          <p:nvSpPr>
            <p:cNvPr id="95" name="Rectangle 94"/>
            <p:cNvSpPr/>
            <p:nvPr/>
          </p:nvSpPr>
          <p:spPr>
            <a:xfrm>
              <a:off x="1366453" y="5666757"/>
              <a:ext cx="2108586" cy="646331"/>
            </a:xfrm>
            <a:prstGeom prst="rect">
              <a:avLst/>
            </a:prstGeom>
          </p:spPr>
          <p:txBody>
            <a:bodyPr wrap="square">
              <a:spAutoFit/>
            </a:bodyPr>
            <a:lstStyle/>
            <a:p>
              <a:pPr algn="ctr"/>
              <a:r>
                <a:rPr lang="en-US" sz="1200" b="1" dirty="0">
                  <a:solidFill>
                    <a:schemeClr val="tx1">
                      <a:lumMod val="75000"/>
                      <a:lumOff val="25000"/>
                    </a:schemeClr>
                  </a:solidFill>
                  <a:latin typeface="PT Sans" panose="020B0503020203020204" pitchFamily="34" charset="0"/>
                </a:rPr>
                <a:t>On-going road show with Qualifying local and international investors</a:t>
              </a:r>
            </a:p>
          </p:txBody>
        </p:sp>
      </p:grpSp>
      <p:grpSp>
        <p:nvGrpSpPr>
          <p:cNvPr id="108" name="Group 107"/>
          <p:cNvGrpSpPr/>
          <p:nvPr/>
        </p:nvGrpSpPr>
        <p:grpSpPr>
          <a:xfrm>
            <a:off x="3620903" y="3957368"/>
            <a:ext cx="2083294" cy="2298907"/>
            <a:chOff x="4012706" y="4015326"/>
            <a:chExt cx="2083294" cy="2298907"/>
          </a:xfrm>
        </p:grpSpPr>
        <p:grpSp>
          <p:nvGrpSpPr>
            <p:cNvPr id="97" name="Group 96"/>
            <p:cNvGrpSpPr/>
            <p:nvPr/>
          </p:nvGrpSpPr>
          <p:grpSpPr>
            <a:xfrm>
              <a:off x="4452010" y="4015326"/>
              <a:ext cx="1204686" cy="1204686"/>
              <a:chOff x="4272233" y="4015326"/>
              <a:chExt cx="1204686" cy="1204686"/>
            </a:xfrm>
          </p:grpSpPr>
          <p:sp>
            <p:nvSpPr>
              <p:cNvPr id="90" name="Flowchart: Connector 89"/>
              <p:cNvSpPr/>
              <p:nvPr/>
            </p:nvSpPr>
            <p:spPr>
              <a:xfrm>
                <a:off x="4272233" y="4015326"/>
                <a:ext cx="1204686" cy="1204686"/>
              </a:xfrm>
              <a:prstGeom prst="flowChartConnector">
                <a:avLst/>
              </a:prstGeom>
              <a:solidFill>
                <a:schemeClr val="bg1"/>
              </a:solidFill>
              <a:ln>
                <a:noFill/>
              </a:ln>
              <a:effectLst>
                <a:outerShdw blurRad="76200" algn="c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0" name="Group 951"/>
              <p:cNvGrpSpPr>
                <a:grpSpLocks/>
              </p:cNvGrpSpPr>
              <p:nvPr/>
            </p:nvGrpSpPr>
            <p:grpSpPr bwMode="auto">
              <a:xfrm>
                <a:off x="4438694" y="4283052"/>
                <a:ext cx="871764" cy="706526"/>
                <a:chOff x="-8972551" y="5029201"/>
                <a:chExt cx="322263" cy="263526"/>
              </a:xfrm>
            </p:grpSpPr>
            <p:sp>
              <p:nvSpPr>
                <p:cNvPr id="71" name="Freeform 610"/>
                <p:cNvSpPr>
                  <a:spLocks/>
                </p:cNvSpPr>
                <p:nvPr/>
              </p:nvSpPr>
              <p:spPr bwMode="auto">
                <a:xfrm>
                  <a:off x="-8926213" y="5194967"/>
                  <a:ext cx="50551" cy="51005"/>
                </a:xfrm>
                <a:custGeom>
                  <a:avLst/>
                  <a:gdLst>
                    <a:gd name="T0" fmla="*/ 9 w 12"/>
                    <a:gd name="T1" fmla="*/ 9 h 12"/>
                    <a:gd name="T2" fmla="*/ 11 w 12"/>
                    <a:gd name="T3" fmla="*/ 5 h 12"/>
                    <a:gd name="T4" fmla="*/ 9 w 12"/>
                    <a:gd name="T5" fmla="*/ 1 h 12"/>
                    <a:gd name="T6" fmla="*/ 9 w 12"/>
                    <a:gd name="T7" fmla="*/ 1 h 12"/>
                    <a:gd name="T8" fmla="*/ 4 w 12"/>
                    <a:gd name="T9" fmla="*/ 1 h 12"/>
                    <a:gd name="T10" fmla="*/ 2 w 12"/>
                    <a:gd name="T11" fmla="*/ 5 h 12"/>
                    <a:gd name="T12" fmla="*/ 3 w 12"/>
                    <a:gd name="T13" fmla="*/ 9 h 12"/>
                    <a:gd name="T14" fmla="*/ 9 w 12"/>
                    <a:gd name="T15" fmla="*/ 9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2">
                      <a:moveTo>
                        <a:pt x="9" y="9"/>
                      </a:moveTo>
                      <a:cubicBezTo>
                        <a:pt x="11" y="5"/>
                        <a:pt x="11" y="5"/>
                        <a:pt x="11" y="5"/>
                      </a:cubicBezTo>
                      <a:cubicBezTo>
                        <a:pt x="12" y="4"/>
                        <a:pt x="11" y="2"/>
                        <a:pt x="9" y="1"/>
                      </a:cubicBezTo>
                      <a:cubicBezTo>
                        <a:pt x="9" y="1"/>
                        <a:pt x="9" y="1"/>
                        <a:pt x="9" y="1"/>
                      </a:cubicBezTo>
                      <a:cubicBezTo>
                        <a:pt x="7" y="0"/>
                        <a:pt x="5" y="0"/>
                        <a:pt x="4" y="1"/>
                      </a:cubicBezTo>
                      <a:cubicBezTo>
                        <a:pt x="2" y="5"/>
                        <a:pt x="2" y="5"/>
                        <a:pt x="2" y="5"/>
                      </a:cubicBezTo>
                      <a:cubicBezTo>
                        <a:pt x="2" y="5"/>
                        <a:pt x="0" y="7"/>
                        <a:pt x="3" y="9"/>
                      </a:cubicBezTo>
                      <a:cubicBezTo>
                        <a:pt x="8" y="12"/>
                        <a:pt x="9" y="9"/>
                        <a:pt x="9" y="9"/>
                      </a:cubicBezTo>
                    </a:path>
                  </a:pathLst>
                </a:custGeom>
                <a:noFill/>
                <a:ln w="17463" cap="rnd">
                  <a:solidFill>
                    <a:schemeClr val="tx1">
                      <a:lumMod val="75000"/>
                      <a:lumOff val="2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lIns="68579" tIns="34289" rIns="68579" bIns="34289"/>
                <a:lstStyle/>
                <a:p>
                  <a:pPr eaLnBrk="1" hangingPunct="1">
                    <a:defRPr/>
                  </a:pPr>
                  <a:endParaRPr lang="fr-CA" sz="5184"/>
                </a:p>
              </p:txBody>
            </p:sp>
            <p:sp>
              <p:nvSpPr>
                <p:cNvPr id="72" name="Freeform 611"/>
                <p:cNvSpPr>
                  <a:spLocks/>
                </p:cNvSpPr>
                <p:nvPr/>
              </p:nvSpPr>
              <p:spPr bwMode="auto">
                <a:xfrm>
                  <a:off x="-8896725" y="5237472"/>
                  <a:ext cx="37913" cy="29753"/>
                </a:xfrm>
                <a:custGeom>
                  <a:avLst/>
                  <a:gdLst>
                    <a:gd name="T0" fmla="*/ 1 w 9"/>
                    <a:gd name="T1" fmla="*/ 0 h 7"/>
                    <a:gd name="T2" fmla="*/ 3 w 9"/>
                    <a:gd name="T3" fmla="*/ 5 h 7"/>
                    <a:gd name="T4" fmla="*/ 9 w 9"/>
                    <a:gd name="T5" fmla="*/ 4 h 7"/>
                  </a:gdLst>
                  <a:ahLst/>
                  <a:cxnLst>
                    <a:cxn ang="0">
                      <a:pos x="T0" y="T1"/>
                    </a:cxn>
                    <a:cxn ang="0">
                      <a:pos x="T2" y="T3"/>
                    </a:cxn>
                    <a:cxn ang="0">
                      <a:pos x="T4" y="T5"/>
                    </a:cxn>
                  </a:cxnLst>
                  <a:rect l="0" t="0" r="r" b="b"/>
                  <a:pathLst>
                    <a:path w="9" h="7">
                      <a:moveTo>
                        <a:pt x="1" y="0"/>
                      </a:moveTo>
                      <a:cubicBezTo>
                        <a:pt x="1" y="0"/>
                        <a:pt x="0" y="3"/>
                        <a:pt x="3" y="5"/>
                      </a:cubicBezTo>
                      <a:cubicBezTo>
                        <a:pt x="8" y="7"/>
                        <a:pt x="9" y="4"/>
                        <a:pt x="9" y="4"/>
                      </a:cubicBezTo>
                    </a:path>
                  </a:pathLst>
                </a:custGeom>
                <a:noFill/>
                <a:ln w="17463" cap="rnd">
                  <a:solidFill>
                    <a:schemeClr val="tx1">
                      <a:lumMod val="75000"/>
                      <a:lumOff val="2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lIns="68579" tIns="34289" rIns="68579" bIns="34289"/>
                <a:lstStyle/>
                <a:p>
                  <a:pPr eaLnBrk="1" hangingPunct="1">
                    <a:defRPr/>
                  </a:pPr>
                  <a:endParaRPr lang="fr-CA" sz="5184"/>
                </a:p>
              </p:txBody>
            </p:sp>
            <p:sp>
              <p:nvSpPr>
                <p:cNvPr id="73" name="Freeform 612"/>
                <p:cNvSpPr>
                  <a:spLocks/>
                </p:cNvSpPr>
                <p:nvPr/>
              </p:nvSpPr>
              <p:spPr bwMode="auto">
                <a:xfrm>
                  <a:off x="-8875662" y="5203468"/>
                  <a:ext cx="35808" cy="51005"/>
                </a:xfrm>
                <a:custGeom>
                  <a:avLst/>
                  <a:gdLst>
                    <a:gd name="T0" fmla="*/ 4 w 8"/>
                    <a:gd name="T1" fmla="*/ 12 h 12"/>
                    <a:gd name="T2" fmla="*/ 7 w 8"/>
                    <a:gd name="T3" fmla="*/ 6 h 12"/>
                    <a:gd name="T4" fmla="*/ 6 w 8"/>
                    <a:gd name="T5" fmla="*/ 2 h 12"/>
                    <a:gd name="T6" fmla="*/ 6 w 8"/>
                    <a:gd name="T7" fmla="*/ 2 h 12"/>
                    <a:gd name="T8" fmla="*/ 0 w 8"/>
                    <a:gd name="T9" fmla="*/ 1 h 12"/>
                  </a:gdLst>
                  <a:ahLst/>
                  <a:cxnLst>
                    <a:cxn ang="0">
                      <a:pos x="T0" y="T1"/>
                    </a:cxn>
                    <a:cxn ang="0">
                      <a:pos x="T2" y="T3"/>
                    </a:cxn>
                    <a:cxn ang="0">
                      <a:pos x="T4" y="T5"/>
                    </a:cxn>
                    <a:cxn ang="0">
                      <a:pos x="T6" y="T7"/>
                    </a:cxn>
                    <a:cxn ang="0">
                      <a:pos x="T8" y="T9"/>
                    </a:cxn>
                  </a:cxnLst>
                  <a:rect l="0" t="0" r="r" b="b"/>
                  <a:pathLst>
                    <a:path w="8" h="12">
                      <a:moveTo>
                        <a:pt x="4" y="12"/>
                      </a:moveTo>
                      <a:cubicBezTo>
                        <a:pt x="7" y="6"/>
                        <a:pt x="7" y="6"/>
                        <a:pt x="7" y="6"/>
                      </a:cubicBezTo>
                      <a:cubicBezTo>
                        <a:pt x="8" y="5"/>
                        <a:pt x="7" y="3"/>
                        <a:pt x="6" y="2"/>
                      </a:cubicBezTo>
                      <a:cubicBezTo>
                        <a:pt x="6" y="2"/>
                        <a:pt x="6" y="2"/>
                        <a:pt x="6" y="2"/>
                      </a:cubicBezTo>
                      <a:cubicBezTo>
                        <a:pt x="4" y="1"/>
                        <a:pt x="1" y="0"/>
                        <a:pt x="0" y="1"/>
                      </a:cubicBezTo>
                    </a:path>
                  </a:pathLst>
                </a:custGeom>
                <a:noFill/>
                <a:ln w="17463" cap="rnd">
                  <a:solidFill>
                    <a:schemeClr val="tx1">
                      <a:lumMod val="75000"/>
                      <a:lumOff val="2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lIns="68579" tIns="34289" rIns="68579" bIns="34289"/>
                <a:lstStyle/>
                <a:p>
                  <a:pPr eaLnBrk="1" hangingPunct="1">
                    <a:defRPr/>
                  </a:pPr>
                  <a:endParaRPr lang="fr-CA" sz="5184"/>
                </a:p>
              </p:txBody>
            </p:sp>
            <p:sp>
              <p:nvSpPr>
                <p:cNvPr id="74" name="Freeform 613"/>
                <p:cNvSpPr>
                  <a:spLocks/>
                </p:cNvSpPr>
                <p:nvPr/>
              </p:nvSpPr>
              <p:spPr bwMode="auto">
                <a:xfrm>
                  <a:off x="-8860917" y="5258724"/>
                  <a:ext cx="33701" cy="34003"/>
                </a:xfrm>
                <a:custGeom>
                  <a:avLst/>
                  <a:gdLst>
                    <a:gd name="T0" fmla="*/ 0 w 8"/>
                    <a:gd name="T1" fmla="*/ 0 h 8"/>
                    <a:gd name="T2" fmla="*/ 3 w 8"/>
                    <a:gd name="T3" fmla="*/ 5 h 8"/>
                    <a:gd name="T4" fmla="*/ 8 w 8"/>
                    <a:gd name="T5" fmla="*/ 5 h 8"/>
                  </a:gdLst>
                  <a:ahLst/>
                  <a:cxnLst>
                    <a:cxn ang="0">
                      <a:pos x="T0" y="T1"/>
                    </a:cxn>
                    <a:cxn ang="0">
                      <a:pos x="T2" y="T3"/>
                    </a:cxn>
                    <a:cxn ang="0">
                      <a:pos x="T4" y="T5"/>
                    </a:cxn>
                  </a:cxnLst>
                  <a:rect l="0" t="0" r="r" b="b"/>
                  <a:pathLst>
                    <a:path w="8" h="8">
                      <a:moveTo>
                        <a:pt x="0" y="0"/>
                      </a:moveTo>
                      <a:cubicBezTo>
                        <a:pt x="0" y="0"/>
                        <a:pt x="0" y="3"/>
                        <a:pt x="3" y="5"/>
                      </a:cubicBezTo>
                      <a:cubicBezTo>
                        <a:pt x="7" y="8"/>
                        <a:pt x="8" y="5"/>
                        <a:pt x="8" y="5"/>
                      </a:cubicBezTo>
                    </a:path>
                  </a:pathLst>
                </a:custGeom>
                <a:noFill/>
                <a:ln w="17463" cap="rnd">
                  <a:solidFill>
                    <a:schemeClr val="tx1">
                      <a:lumMod val="75000"/>
                      <a:lumOff val="2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lIns="68579" tIns="34289" rIns="68579" bIns="34289"/>
                <a:lstStyle/>
                <a:p>
                  <a:pPr eaLnBrk="1" hangingPunct="1">
                    <a:defRPr/>
                  </a:pPr>
                  <a:endParaRPr lang="fr-CA" sz="5184"/>
                </a:p>
              </p:txBody>
            </p:sp>
            <p:sp>
              <p:nvSpPr>
                <p:cNvPr id="75" name="Freeform 614"/>
                <p:cNvSpPr>
                  <a:spLocks/>
                </p:cNvSpPr>
                <p:nvPr/>
              </p:nvSpPr>
              <p:spPr bwMode="auto">
                <a:xfrm>
                  <a:off x="-8846174" y="5224720"/>
                  <a:ext cx="37913" cy="55255"/>
                </a:xfrm>
                <a:custGeom>
                  <a:avLst/>
                  <a:gdLst>
                    <a:gd name="T0" fmla="*/ 4 w 9"/>
                    <a:gd name="T1" fmla="*/ 13 h 13"/>
                    <a:gd name="T2" fmla="*/ 8 w 9"/>
                    <a:gd name="T3" fmla="*/ 7 h 13"/>
                    <a:gd name="T4" fmla="*/ 6 w 9"/>
                    <a:gd name="T5" fmla="*/ 3 h 13"/>
                    <a:gd name="T6" fmla="*/ 6 w 9"/>
                    <a:gd name="T7" fmla="*/ 3 h 13"/>
                    <a:gd name="T8" fmla="*/ 0 w 9"/>
                    <a:gd name="T9" fmla="*/ 2 h 13"/>
                  </a:gdLst>
                  <a:ahLst/>
                  <a:cxnLst>
                    <a:cxn ang="0">
                      <a:pos x="T0" y="T1"/>
                    </a:cxn>
                    <a:cxn ang="0">
                      <a:pos x="T2" y="T3"/>
                    </a:cxn>
                    <a:cxn ang="0">
                      <a:pos x="T4" y="T5"/>
                    </a:cxn>
                    <a:cxn ang="0">
                      <a:pos x="T6" y="T7"/>
                    </a:cxn>
                    <a:cxn ang="0">
                      <a:pos x="T8" y="T9"/>
                    </a:cxn>
                  </a:cxnLst>
                  <a:rect l="0" t="0" r="r" b="b"/>
                  <a:pathLst>
                    <a:path w="9" h="13">
                      <a:moveTo>
                        <a:pt x="4" y="13"/>
                      </a:moveTo>
                      <a:cubicBezTo>
                        <a:pt x="8" y="7"/>
                        <a:pt x="8" y="7"/>
                        <a:pt x="8" y="7"/>
                      </a:cubicBezTo>
                      <a:cubicBezTo>
                        <a:pt x="9" y="6"/>
                        <a:pt x="8" y="4"/>
                        <a:pt x="6" y="3"/>
                      </a:cubicBezTo>
                      <a:cubicBezTo>
                        <a:pt x="6" y="3"/>
                        <a:pt x="6" y="3"/>
                        <a:pt x="6" y="3"/>
                      </a:cubicBezTo>
                      <a:cubicBezTo>
                        <a:pt x="4" y="1"/>
                        <a:pt x="1" y="0"/>
                        <a:pt x="0" y="2"/>
                      </a:cubicBezTo>
                    </a:path>
                  </a:pathLst>
                </a:custGeom>
                <a:noFill/>
                <a:ln w="17463" cap="rnd">
                  <a:solidFill>
                    <a:schemeClr val="tx1">
                      <a:lumMod val="75000"/>
                      <a:lumOff val="2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lIns="68579" tIns="34289" rIns="68579" bIns="34289"/>
                <a:lstStyle/>
                <a:p>
                  <a:pPr eaLnBrk="1" hangingPunct="1">
                    <a:defRPr/>
                  </a:pPr>
                  <a:endParaRPr lang="fr-CA" sz="5184"/>
                </a:p>
              </p:txBody>
            </p:sp>
            <p:sp>
              <p:nvSpPr>
                <p:cNvPr id="76" name="Freeform 615"/>
                <p:cNvSpPr>
                  <a:spLocks/>
                </p:cNvSpPr>
                <p:nvPr/>
              </p:nvSpPr>
              <p:spPr bwMode="auto">
                <a:xfrm>
                  <a:off x="-8797728" y="5194967"/>
                  <a:ext cx="50551" cy="57381"/>
                </a:xfrm>
                <a:custGeom>
                  <a:avLst/>
                  <a:gdLst>
                    <a:gd name="T0" fmla="*/ 0 w 12"/>
                    <a:gd name="T1" fmla="*/ 0 h 13"/>
                    <a:gd name="T2" fmla="*/ 9 w 12"/>
                    <a:gd name="T3" fmla="*/ 5 h 13"/>
                    <a:gd name="T4" fmla="*/ 11 w 12"/>
                    <a:gd name="T5" fmla="*/ 10 h 13"/>
                    <a:gd name="T6" fmla="*/ 11 w 12"/>
                    <a:gd name="T7" fmla="*/ 10 h 13"/>
                    <a:gd name="T8" fmla="*/ 6 w 12"/>
                    <a:gd name="T9" fmla="*/ 12 h 13"/>
                    <a:gd name="T10" fmla="*/ 2 w 12"/>
                    <a:gd name="T11" fmla="*/ 10 h 13"/>
                  </a:gdLst>
                  <a:ahLst/>
                  <a:cxnLst>
                    <a:cxn ang="0">
                      <a:pos x="T0" y="T1"/>
                    </a:cxn>
                    <a:cxn ang="0">
                      <a:pos x="T2" y="T3"/>
                    </a:cxn>
                    <a:cxn ang="0">
                      <a:pos x="T4" y="T5"/>
                    </a:cxn>
                    <a:cxn ang="0">
                      <a:pos x="T6" y="T7"/>
                    </a:cxn>
                    <a:cxn ang="0">
                      <a:pos x="T8" y="T9"/>
                    </a:cxn>
                    <a:cxn ang="0">
                      <a:pos x="T10" y="T11"/>
                    </a:cxn>
                  </a:cxnLst>
                  <a:rect l="0" t="0" r="r" b="b"/>
                  <a:pathLst>
                    <a:path w="12" h="13">
                      <a:moveTo>
                        <a:pt x="0" y="0"/>
                      </a:moveTo>
                      <a:cubicBezTo>
                        <a:pt x="9" y="5"/>
                        <a:pt x="9" y="5"/>
                        <a:pt x="9" y="5"/>
                      </a:cubicBezTo>
                      <a:cubicBezTo>
                        <a:pt x="11" y="6"/>
                        <a:pt x="12" y="8"/>
                        <a:pt x="11" y="10"/>
                      </a:cubicBezTo>
                      <a:cubicBezTo>
                        <a:pt x="11" y="10"/>
                        <a:pt x="11" y="10"/>
                        <a:pt x="11" y="10"/>
                      </a:cubicBezTo>
                      <a:cubicBezTo>
                        <a:pt x="10" y="12"/>
                        <a:pt x="8" y="13"/>
                        <a:pt x="6" y="12"/>
                      </a:cubicBezTo>
                      <a:cubicBezTo>
                        <a:pt x="2" y="10"/>
                        <a:pt x="2" y="10"/>
                        <a:pt x="2" y="10"/>
                      </a:cubicBezTo>
                    </a:path>
                  </a:pathLst>
                </a:custGeom>
                <a:noFill/>
                <a:ln w="17463" cap="rnd">
                  <a:solidFill>
                    <a:schemeClr val="tx1">
                      <a:lumMod val="75000"/>
                      <a:lumOff val="2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lIns="68579" tIns="34289" rIns="68579" bIns="34289"/>
                <a:lstStyle/>
                <a:p>
                  <a:pPr eaLnBrk="1" hangingPunct="1">
                    <a:defRPr/>
                  </a:pPr>
                  <a:endParaRPr lang="fr-CA" sz="5184"/>
                </a:p>
              </p:txBody>
            </p:sp>
            <p:sp>
              <p:nvSpPr>
                <p:cNvPr id="77" name="Freeform 616"/>
                <p:cNvSpPr>
                  <a:spLocks/>
                </p:cNvSpPr>
                <p:nvPr/>
              </p:nvSpPr>
              <p:spPr bwMode="auto">
                <a:xfrm>
                  <a:off x="-8797728" y="5165214"/>
                  <a:ext cx="67401" cy="55255"/>
                </a:xfrm>
                <a:custGeom>
                  <a:avLst/>
                  <a:gdLst>
                    <a:gd name="T0" fmla="*/ 4 w 16"/>
                    <a:gd name="T1" fmla="*/ 0 h 13"/>
                    <a:gd name="T2" fmla="*/ 13 w 16"/>
                    <a:gd name="T3" fmla="*/ 5 h 13"/>
                    <a:gd name="T4" fmla="*/ 15 w 16"/>
                    <a:gd name="T5" fmla="*/ 10 h 13"/>
                    <a:gd name="T6" fmla="*/ 15 w 16"/>
                    <a:gd name="T7" fmla="*/ 10 h 13"/>
                    <a:gd name="T8" fmla="*/ 9 w 16"/>
                    <a:gd name="T9" fmla="*/ 12 h 13"/>
                    <a:gd name="T10" fmla="*/ 0 w 16"/>
                    <a:gd name="T11" fmla="*/ 7 h 13"/>
                  </a:gdLst>
                  <a:ahLst/>
                  <a:cxnLst>
                    <a:cxn ang="0">
                      <a:pos x="T0" y="T1"/>
                    </a:cxn>
                    <a:cxn ang="0">
                      <a:pos x="T2" y="T3"/>
                    </a:cxn>
                    <a:cxn ang="0">
                      <a:pos x="T4" y="T5"/>
                    </a:cxn>
                    <a:cxn ang="0">
                      <a:pos x="T6" y="T7"/>
                    </a:cxn>
                    <a:cxn ang="0">
                      <a:pos x="T8" y="T9"/>
                    </a:cxn>
                    <a:cxn ang="0">
                      <a:pos x="T10" y="T11"/>
                    </a:cxn>
                  </a:cxnLst>
                  <a:rect l="0" t="0" r="r" b="b"/>
                  <a:pathLst>
                    <a:path w="16" h="13">
                      <a:moveTo>
                        <a:pt x="4" y="0"/>
                      </a:moveTo>
                      <a:cubicBezTo>
                        <a:pt x="13" y="5"/>
                        <a:pt x="13" y="5"/>
                        <a:pt x="13" y="5"/>
                      </a:cubicBezTo>
                      <a:cubicBezTo>
                        <a:pt x="15" y="6"/>
                        <a:pt x="16" y="8"/>
                        <a:pt x="15" y="10"/>
                      </a:cubicBezTo>
                      <a:cubicBezTo>
                        <a:pt x="15" y="10"/>
                        <a:pt x="15" y="10"/>
                        <a:pt x="15" y="10"/>
                      </a:cubicBezTo>
                      <a:cubicBezTo>
                        <a:pt x="14" y="12"/>
                        <a:pt x="11" y="13"/>
                        <a:pt x="9" y="12"/>
                      </a:cubicBezTo>
                      <a:cubicBezTo>
                        <a:pt x="0" y="7"/>
                        <a:pt x="0" y="7"/>
                        <a:pt x="0" y="7"/>
                      </a:cubicBezTo>
                    </a:path>
                  </a:pathLst>
                </a:custGeom>
                <a:noFill/>
                <a:ln w="17463" cap="rnd">
                  <a:solidFill>
                    <a:schemeClr val="tx1">
                      <a:lumMod val="75000"/>
                      <a:lumOff val="2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lIns="68579" tIns="34289" rIns="68579" bIns="34289"/>
                <a:lstStyle/>
                <a:p>
                  <a:pPr eaLnBrk="1" hangingPunct="1">
                    <a:defRPr/>
                  </a:pPr>
                  <a:endParaRPr lang="fr-CA" sz="5184"/>
                </a:p>
              </p:txBody>
            </p:sp>
            <p:sp>
              <p:nvSpPr>
                <p:cNvPr id="78" name="Freeform 617"/>
                <p:cNvSpPr>
                  <a:spLocks/>
                </p:cNvSpPr>
                <p:nvPr/>
              </p:nvSpPr>
              <p:spPr bwMode="auto">
                <a:xfrm>
                  <a:off x="-8860917" y="5063204"/>
                  <a:ext cx="143228" cy="127513"/>
                </a:xfrm>
                <a:custGeom>
                  <a:avLst/>
                  <a:gdLst>
                    <a:gd name="T0" fmla="*/ 26 w 34"/>
                    <a:gd name="T1" fmla="*/ 28 h 30"/>
                    <a:gd name="T2" fmla="*/ 28 w 34"/>
                    <a:gd name="T3" fmla="*/ 29 h 30"/>
                    <a:gd name="T4" fmla="*/ 33 w 34"/>
                    <a:gd name="T5" fmla="*/ 27 h 30"/>
                    <a:gd name="T6" fmla="*/ 33 w 34"/>
                    <a:gd name="T7" fmla="*/ 27 h 30"/>
                    <a:gd name="T8" fmla="*/ 32 w 34"/>
                    <a:gd name="T9" fmla="*/ 22 h 30"/>
                    <a:gd name="T10" fmla="*/ 16 w 34"/>
                    <a:gd name="T11" fmla="*/ 15 h 30"/>
                    <a:gd name="T12" fmla="*/ 7 w 34"/>
                    <a:gd name="T13" fmla="*/ 21 h 30"/>
                    <a:gd name="T14" fmla="*/ 2 w 34"/>
                    <a:gd name="T15" fmla="*/ 20 h 30"/>
                    <a:gd name="T16" fmla="*/ 2 w 34"/>
                    <a:gd name="T17" fmla="*/ 20 h 30"/>
                    <a:gd name="T18" fmla="*/ 2 w 34"/>
                    <a:gd name="T19" fmla="*/ 14 h 30"/>
                    <a:gd name="T20" fmla="*/ 23 w 34"/>
                    <a:gd name="T21"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 h="30">
                      <a:moveTo>
                        <a:pt x="26" y="28"/>
                      </a:moveTo>
                      <a:cubicBezTo>
                        <a:pt x="28" y="29"/>
                        <a:pt x="28" y="29"/>
                        <a:pt x="28" y="29"/>
                      </a:cubicBezTo>
                      <a:cubicBezTo>
                        <a:pt x="30" y="30"/>
                        <a:pt x="32" y="29"/>
                        <a:pt x="33" y="27"/>
                      </a:cubicBezTo>
                      <a:cubicBezTo>
                        <a:pt x="33" y="27"/>
                        <a:pt x="33" y="27"/>
                        <a:pt x="33" y="27"/>
                      </a:cubicBezTo>
                      <a:cubicBezTo>
                        <a:pt x="34" y="25"/>
                        <a:pt x="34" y="23"/>
                        <a:pt x="32" y="22"/>
                      </a:cubicBezTo>
                      <a:cubicBezTo>
                        <a:pt x="16" y="15"/>
                        <a:pt x="16" y="15"/>
                        <a:pt x="16" y="15"/>
                      </a:cubicBezTo>
                      <a:cubicBezTo>
                        <a:pt x="7" y="21"/>
                        <a:pt x="7" y="21"/>
                        <a:pt x="7" y="21"/>
                      </a:cubicBezTo>
                      <a:cubicBezTo>
                        <a:pt x="5" y="22"/>
                        <a:pt x="3" y="22"/>
                        <a:pt x="2" y="20"/>
                      </a:cubicBezTo>
                      <a:cubicBezTo>
                        <a:pt x="2" y="20"/>
                        <a:pt x="2" y="20"/>
                        <a:pt x="2" y="20"/>
                      </a:cubicBezTo>
                      <a:cubicBezTo>
                        <a:pt x="0" y="18"/>
                        <a:pt x="1" y="15"/>
                        <a:pt x="2" y="14"/>
                      </a:cubicBezTo>
                      <a:cubicBezTo>
                        <a:pt x="23" y="0"/>
                        <a:pt x="23" y="0"/>
                        <a:pt x="23" y="0"/>
                      </a:cubicBezTo>
                    </a:path>
                  </a:pathLst>
                </a:custGeom>
                <a:noFill/>
                <a:ln w="17463" cap="rnd">
                  <a:solidFill>
                    <a:schemeClr val="tx1">
                      <a:lumMod val="75000"/>
                      <a:lumOff val="2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lIns="68579" tIns="34289" rIns="68579" bIns="34289"/>
                <a:lstStyle/>
                <a:p>
                  <a:pPr eaLnBrk="1" hangingPunct="1">
                    <a:defRPr/>
                  </a:pPr>
                  <a:endParaRPr lang="fr-CA" sz="5184"/>
                </a:p>
              </p:txBody>
            </p:sp>
            <p:sp>
              <p:nvSpPr>
                <p:cNvPr id="79" name="Line 618"/>
                <p:cNvSpPr>
                  <a:spLocks noChangeShapeType="1"/>
                </p:cNvSpPr>
                <p:nvPr/>
              </p:nvSpPr>
              <p:spPr bwMode="auto">
                <a:xfrm>
                  <a:off x="-8871449" y="5082332"/>
                  <a:ext cx="44233" cy="19126"/>
                </a:xfrm>
                <a:prstGeom prst="line">
                  <a:avLst/>
                </a:prstGeom>
                <a:noFill/>
                <a:ln w="17463" cap="rnd">
                  <a:solidFill>
                    <a:schemeClr val="tx1">
                      <a:lumMod val="75000"/>
                      <a:lumOff val="25000"/>
                    </a:schemeClr>
                  </a:solidFill>
                  <a:prstDash val="solid"/>
                  <a:round/>
                  <a:headEnd/>
                  <a:tailEnd/>
                </a:ln>
                <a:extLst>
                  <a:ext uri="{909E8E84-426E-40DD-AFC4-6F175D3DCCD1}">
                    <a14:hiddenFill xmlns:a14="http://schemas.microsoft.com/office/drawing/2010/main">
                      <a:noFill/>
                    </a14:hiddenFill>
                  </a:ext>
                </a:extLst>
              </p:spPr>
              <p:txBody>
                <a:bodyPr lIns="68579" tIns="34289" rIns="68579" bIns="34289"/>
                <a:lstStyle/>
                <a:p>
                  <a:pPr eaLnBrk="1" hangingPunct="1">
                    <a:defRPr/>
                  </a:pPr>
                  <a:endParaRPr lang="fr-CA" sz="5184"/>
                </a:p>
              </p:txBody>
            </p:sp>
            <p:sp>
              <p:nvSpPr>
                <p:cNvPr id="80" name="Freeform 619"/>
                <p:cNvSpPr>
                  <a:spLocks/>
                </p:cNvSpPr>
                <p:nvPr/>
              </p:nvSpPr>
              <p:spPr bwMode="auto">
                <a:xfrm>
                  <a:off x="-8814579" y="5245972"/>
                  <a:ext cx="54764" cy="34003"/>
                </a:xfrm>
                <a:custGeom>
                  <a:avLst/>
                  <a:gdLst>
                    <a:gd name="T0" fmla="*/ 0 w 13"/>
                    <a:gd name="T1" fmla="*/ 4 h 8"/>
                    <a:gd name="T2" fmla="*/ 6 w 13"/>
                    <a:gd name="T3" fmla="*/ 7 h 8"/>
                    <a:gd name="T4" fmla="*/ 12 w 13"/>
                    <a:gd name="T5" fmla="*/ 5 h 8"/>
                    <a:gd name="T6" fmla="*/ 12 w 13"/>
                    <a:gd name="T7" fmla="*/ 5 h 8"/>
                    <a:gd name="T8" fmla="*/ 10 w 13"/>
                    <a:gd name="T9" fmla="*/ 0 h 8"/>
                  </a:gdLst>
                  <a:ahLst/>
                  <a:cxnLst>
                    <a:cxn ang="0">
                      <a:pos x="T0" y="T1"/>
                    </a:cxn>
                    <a:cxn ang="0">
                      <a:pos x="T2" y="T3"/>
                    </a:cxn>
                    <a:cxn ang="0">
                      <a:pos x="T4" y="T5"/>
                    </a:cxn>
                    <a:cxn ang="0">
                      <a:pos x="T6" y="T7"/>
                    </a:cxn>
                    <a:cxn ang="0">
                      <a:pos x="T8" y="T9"/>
                    </a:cxn>
                  </a:cxnLst>
                  <a:rect l="0" t="0" r="r" b="b"/>
                  <a:pathLst>
                    <a:path w="13" h="8">
                      <a:moveTo>
                        <a:pt x="0" y="4"/>
                      </a:moveTo>
                      <a:cubicBezTo>
                        <a:pt x="6" y="7"/>
                        <a:pt x="6" y="7"/>
                        <a:pt x="6" y="7"/>
                      </a:cubicBezTo>
                      <a:cubicBezTo>
                        <a:pt x="8" y="8"/>
                        <a:pt x="11" y="7"/>
                        <a:pt x="12" y="5"/>
                      </a:cubicBezTo>
                      <a:cubicBezTo>
                        <a:pt x="12" y="5"/>
                        <a:pt x="12" y="5"/>
                        <a:pt x="12" y="5"/>
                      </a:cubicBezTo>
                      <a:cubicBezTo>
                        <a:pt x="13" y="3"/>
                        <a:pt x="12" y="1"/>
                        <a:pt x="10" y="0"/>
                      </a:cubicBezTo>
                    </a:path>
                  </a:pathLst>
                </a:custGeom>
                <a:noFill/>
                <a:ln w="17463" cap="rnd">
                  <a:solidFill>
                    <a:schemeClr val="tx1">
                      <a:lumMod val="75000"/>
                      <a:lumOff val="2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lIns="68579" tIns="34289" rIns="68579" bIns="34289"/>
                <a:lstStyle/>
                <a:p>
                  <a:pPr eaLnBrk="1" hangingPunct="1">
                    <a:defRPr/>
                  </a:pPr>
                  <a:endParaRPr lang="fr-CA" sz="5184"/>
                </a:p>
              </p:txBody>
            </p:sp>
            <p:sp>
              <p:nvSpPr>
                <p:cNvPr id="81" name="Freeform 620"/>
                <p:cNvSpPr>
                  <a:spLocks/>
                </p:cNvSpPr>
                <p:nvPr/>
              </p:nvSpPr>
              <p:spPr bwMode="auto">
                <a:xfrm>
                  <a:off x="-8930425" y="5173715"/>
                  <a:ext cx="16850" cy="34003"/>
                </a:xfrm>
                <a:custGeom>
                  <a:avLst/>
                  <a:gdLst>
                    <a:gd name="T0" fmla="*/ 0 w 4"/>
                    <a:gd name="T1" fmla="*/ 0 h 8"/>
                    <a:gd name="T2" fmla="*/ 4 w 4"/>
                    <a:gd name="T3" fmla="*/ 8 h 8"/>
                  </a:gdLst>
                  <a:ahLst/>
                  <a:cxnLst>
                    <a:cxn ang="0">
                      <a:pos x="T0" y="T1"/>
                    </a:cxn>
                    <a:cxn ang="0">
                      <a:pos x="T2" y="T3"/>
                    </a:cxn>
                  </a:cxnLst>
                  <a:rect l="0" t="0" r="r" b="b"/>
                  <a:pathLst>
                    <a:path w="4" h="8">
                      <a:moveTo>
                        <a:pt x="0" y="0"/>
                      </a:moveTo>
                      <a:cubicBezTo>
                        <a:pt x="0" y="3"/>
                        <a:pt x="2" y="6"/>
                        <a:pt x="4" y="8"/>
                      </a:cubicBezTo>
                    </a:path>
                  </a:pathLst>
                </a:custGeom>
                <a:noFill/>
                <a:ln w="17463" cap="rnd">
                  <a:solidFill>
                    <a:schemeClr val="tx1">
                      <a:lumMod val="75000"/>
                      <a:lumOff val="2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lIns="68579" tIns="34289" rIns="68579" bIns="34289"/>
                <a:lstStyle/>
                <a:p>
                  <a:pPr eaLnBrk="1" hangingPunct="1">
                    <a:defRPr/>
                  </a:pPr>
                  <a:endParaRPr lang="fr-CA" sz="5184"/>
                </a:p>
              </p:txBody>
            </p:sp>
            <p:sp>
              <p:nvSpPr>
                <p:cNvPr id="82" name="Freeform 621"/>
                <p:cNvSpPr>
                  <a:spLocks/>
                </p:cNvSpPr>
                <p:nvPr/>
              </p:nvSpPr>
              <p:spPr bwMode="auto">
                <a:xfrm>
                  <a:off x="-8972551" y="5050453"/>
                  <a:ext cx="101102" cy="140264"/>
                </a:xfrm>
                <a:custGeom>
                  <a:avLst/>
                  <a:gdLst>
                    <a:gd name="T0" fmla="*/ 45 w 64"/>
                    <a:gd name="T1" fmla="*/ 0 h 88"/>
                    <a:gd name="T2" fmla="*/ 0 w 64"/>
                    <a:gd name="T3" fmla="*/ 77 h 88"/>
                    <a:gd name="T4" fmla="*/ 19 w 64"/>
                    <a:gd name="T5" fmla="*/ 88 h 88"/>
                    <a:gd name="T6" fmla="*/ 64 w 64"/>
                    <a:gd name="T7" fmla="*/ 11 h 88"/>
                    <a:gd name="T8" fmla="*/ 45 w 64"/>
                    <a:gd name="T9" fmla="*/ 0 h 88"/>
                  </a:gdLst>
                  <a:ahLst/>
                  <a:cxnLst>
                    <a:cxn ang="0">
                      <a:pos x="T0" y="T1"/>
                    </a:cxn>
                    <a:cxn ang="0">
                      <a:pos x="T2" y="T3"/>
                    </a:cxn>
                    <a:cxn ang="0">
                      <a:pos x="T4" y="T5"/>
                    </a:cxn>
                    <a:cxn ang="0">
                      <a:pos x="T6" y="T7"/>
                    </a:cxn>
                    <a:cxn ang="0">
                      <a:pos x="T8" y="T9"/>
                    </a:cxn>
                  </a:cxnLst>
                  <a:rect l="0" t="0" r="r" b="b"/>
                  <a:pathLst>
                    <a:path w="64" h="88">
                      <a:moveTo>
                        <a:pt x="45" y="0"/>
                      </a:moveTo>
                      <a:lnTo>
                        <a:pt x="0" y="77"/>
                      </a:lnTo>
                      <a:lnTo>
                        <a:pt x="19" y="88"/>
                      </a:lnTo>
                      <a:lnTo>
                        <a:pt x="64" y="11"/>
                      </a:lnTo>
                      <a:lnTo>
                        <a:pt x="45" y="0"/>
                      </a:lnTo>
                      <a:close/>
                    </a:path>
                  </a:pathLst>
                </a:custGeom>
                <a:noFill/>
                <a:ln w="17463" cap="rnd">
                  <a:solidFill>
                    <a:schemeClr val="tx1">
                      <a:lumMod val="75000"/>
                      <a:lumOff val="2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lIns="68579" tIns="34289" rIns="68579" bIns="34289"/>
                <a:lstStyle/>
                <a:p>
                  <a:pPr eaLnBrk="1" hangingPunct="1">
                    <a:defRPr/>
                  </a:pPr>
                  <a:endParaRPr lang="fr-CA" sz="5184"/>
                </a:p>
              </p:txBody>
            </p:sp>
            <p:sp>
              <p:nvSpPr>
                <p:cNvPr id="83" name="Freeform 622"/>
                <p:cNvSpPr>
                  <a:spLocks/>
                </p:cNvSpPr>
                <p:nvPr/>
              </p:nvSpPr>
              <p:spPr bwMode="auto">
                <a:xfrm>
                  <a:off x="-8717689" y="5146088"/>
                  <a:ext cx="25275" cy="27627"/>
                </a:xfrm>
                <a:custGeom>
                  <a:avLst/>
                  <a:gdLst>
                    <a:gd name="T0" fmla="*/ 6 w 6"/>
                    <a:gd name="T1" fmla="*/ 0 h 7"/>
                    <a:gd name="T2" fmla="*/ 0 w 6"/>
                    <a:gd name="T3" fmla="*/ 7 h 7"/>
                  </a:gdLst>
                  <a:ahLst/>
                  <a:cxnLst>
                    <a:cxn ang="0">
                      <a:pos x="T0" y="T1"/>
                    </a:cxn>
                    <a:cxn ang="0">
                      <a:pos x="T2" y="T3"/>
                    </a:cxn>
                  </a:cxnLst>
                  <a:rect l="0" t="0" r="r" b="b"/>
                  <a:pathLst>
                    <a:path w="6" h="7">
                      <a:moveTo>
                        <a:pt x="6" y="0"/>
                      </a:moveTo>
                      <a:cubicBezTo>
                        <a:pt x="4" y="6"/>
                        <a:pt x="0" y="7"/>
                        <a:pt x="0" y="7"/>
                      </a:cubicBezTo>
                    </a:path>
                  </a:pathLst>
                </a:custGeom>
                <a:noFill/>
                <a:ln w="17463" cap="rnd">
                  <a:solidFill>
                    <a:schemeClr val="tx1">
                      <a:lumMod val="75000"/>
                      <a:lumOff val="2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lIns="68579" tIns="34289" rIns="68579" bIns="34289"/>
                <a:lstStyle/>
                <a:p>
                  <a:pPr eaLnBrk="1" hangingPunct="1">
                    <a:defRPr/>
                  </a:pPr>
                  <a:endParaRPr lang="fr-CA" sz="5184"/>
                </a:p>
              </p:txBody>
            </p:sp>
            <p:sp>
              <p:nvSpPr>
                <p:cNvPr id="84" name="Freeform 623"/>
                <p:cNvSpPr>
                  <a:spLocks/>
                </p:cNvSpPr>
                <p:nvPr/>
              </p:nvSpPr>
              <p:spPr bwMode="auto">
                <a:xfrm>
                  <a:off x="-8770347" y="5029201"/>
                  <a:ext cx="120059" cy="129638"/>
                </a:xfrm>
                <a:custGeom>
                  <a:avLst/>
                  <a:gdLst>
                    <a:gd name="T0" fmla="*/ 19 w 75"/>
                    <a:gd name="T1" fmla="*/ 0 h 81"/>
                    <a:gd name="T2" fmla="*/ 75 w 75"/>
                    <a:gd name="T3" fmla="*/ 67 h 81"/>
                    <a:gd name="T4" fmla="*/ 56 w 75"/>
                    <a:gd name="T5" fmla="*/ 81 h 81"/>
                    <a:gd name="T6" fmla="*/ 0 w 75"/>
                    <a:gd name="T7" fmla="*/ 11 h 81"/>
                    <a:gd name="T8" fmla="*/ 19 w 75"/>
                    <a:gd name="T9" fmla="*/ 0 h 81"/>
                  </a:gdLst>
                  <a:ahLst/>
                  <a:cxnLst>
                    <a:cxn ang="0">
                      <a:pos x="T0" y="T1"/>
                    </a:cxn>
                    <a:cxn ang="0">
                      <a:pos x="T2" y="T3"/>
                    </a:cxn>
                    <a:cxn ang="0">
                      <a:pos x="T4" y="T5"/>
                    </a:cxn>
                    <a:cxn ang="0">
                      <a:pos x="T6" y="T7"/>
                    </a:cxn>
                    <a:cxn ang="0">
                      <a:pos x="T8" y="T9"/>
                    </a:cxn>
                  </a:cxnLst>
                  <a:rect l="0" t="0" r="r" b="b"/>
                  <a:pathLst>
                    <a:path w="75" h="81">
                      <a:moveTo>
                        <a:pt x="19" y="0"/>
                      </a:moveTo>
                      <a:lnTo>
                        <a:pt x="75" y="67"/>
                      </a:lnTo>
                      <a:lnTo>
                        <a:pt x="56" y="81"/>
                      </a:lnTo>
                      <a:lnTo>
                        <a:pt x="0" y="11"/>
                      </a:lnTo>
                      <a:lnTo>
                        <a:pt x="19" y="0"/>
                      </a:lnTo>
                      <a:close/>
                    </a:path>
                  </a:pathLst>
                </a:custGeom>
                <a:noFill/>
                <a:ln w="17463" cap="rnd">
                  <a:solidFill>
                    <a:schemeClr val="tx1">
                      <a:lumMod val="75000"/>
                      <a:lumOff val="2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lIns="68579" tIns="34289" rIns="68579" bIns="34289"/>
                <a:lstStyle/>
                <a:p>
                  <a:pPr eaLnBrk="1" hangingPunct="1">
                    <a:defRPr/>
                  </a:pPr>
                  <a:endParaRPr lang="fr-CA" sz="5184"/>
                </a:p>
              </p:txBody>
            </p:sp>
          </p:grpSp>
        </p:grpSp>
        <p:sp>
          <p:nvSpPr>
            <p:cNvPr id="100" name="Rectangle 99"/>
            <p:cNvSpPr/>
            <p:nvPr/>
          </p:nvSpPr>
          <p:spPr>
            <a:xfrm>
              <a:off x="4267505" y="5363883"/>
              <a:ext cx="1573701" cy="369332"/>
            </a:xfrm>
            <a:prstGeom prst="rect">
              <a:avLst/>
            </a:prstGeom>
          </p:spPr>
          <p:txBody>
            <a:bodyPr wrap="none">
              <a:spAutoFit/>
            </a:bodyPr>
            <a:lstStyle/>
            <a:p>
              <a:pPr algn="ctr"/>
              <a:r>
                <a:rPr lang="en-US" b="1" dirty="0">
                  <a:latin typeface="Bebas Neue" panose="020B0606020202050201" pitchFamily="34" charset="0"/>
                </a:rPr>
                <a:t>DEAL ORGINSATION</a:t>
              </a:r>
            </a:p>
          </p:txBody>
        </p:sp>
        <p:sp>
          <p:nvSpPr>
            <p:cNvPr id="101" name="Rectangle 100"/>
            <p:cNvSpPr/>
            <p:nvPr/>
          </p:nvSpPr>
          <p:spPr>
            <a:xfrm>
              <a:off x="4012706" y="5667902"/>
              <a:ext cx="2083294" cy="646331"/>
            </a:xfrm>
            <a:prstGeom prst="rect">
              <a:avLst/>
            </a:prstGeom>
          </p:spPr>
          <p:txBody>
            <a:bodyPr wrap="square">
              <a:spAutoFit/>
            </a:bodyPr>
            <a:lstStyle/>
            <a:p>
              <a:pPr marL="0" lvl="1" algn="ctr"/>
              <a:r>
                <a:rPr lang="en-US" sz="1200" dirty="0">
                  <a:solidFill>
                    <a:schemeClr val="tx1">
                      <a:lumMod val="75000"/>
                      <a:lumOff val="25000"/>
                    </a:schemeClr>
                  </a:solidFill>
                  <a:latin typeface="PT Sans" panose="020B0503020203020204" pitchFamily="34" charset="0"/>
                </a:rPr>
                <a:t>Identification and development of project pipeline</a:t>
              </a:r>
            </a:p>
          </p:txBody>
        </p:sp>
      </p:grpSp>
      <p:grpSp>
        <p:nvGrpSpPr>
          <p:cNvPr id="107" name="Group 106"/>
          <p:cNvGrpSpPr/>
          <p:nvPr/>
        </p:nvGrpSpPr>
        <p:grpSpPr>
          <a:xfrm>
            <a:off x="6333365" y="3957270"/>
            <a:ext cx="2158692" cy="2298907"/>
            <a:chOff x="6636965" y="4015326"/>
            <a:chExt cx="2158692" cy="2298907"/>
          </a:xfrm>
        </p:grpSpPr>
        <p:grpSp>
          <p:nvGrpSpPr>
            <p:cNvPr id="98" name="Group 97"/>
            <p:cNvGrpSpPr/>
            <p:nvPr/>
          </p:nvGrpSpPr>
          <p:grpSpPr>
            <a:xfrm>
              <a:off x="7113968" y="4015326"/>
              <a:ext cx="1204686" cy="1204686"/>
              <a:chOff x="6715080" y="4015326"/>
              <a:chExt cx="1204686" cy="1204686"/>
            </a:xfrm>
          </p:grpSpPr>
          <p:sp>
            <p:nvSpPr>
              <p:cNvPr id="91" name="Flowchart: Connector 90"/>
              <p:cNvSpPr/>
              <p:nvPr/>
            </p:nvSpPr>
            <p:spPr>
              <a:xfrm>
                <a:off x="6715080" y="4015326"/>
                <a:ext cx="1204686" cy="1204686"/>
              </a:xfrm>
              <a:prstGeom prst="flowChartConnector">
                <a:avLst/>
              </a:prstGeom>
              <a:solidFill>
                <a:schemeClr val="bg1"/>
              </a:solidFill>
              <a:ln>
                <a:noFill/>
              </a:ln>
              <a:effectLst>
                <a:outerShdw blurRad="76200" algn="c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Freeform 83"/>
              <p:cNvSpPr>
                <a:spLocks noChangeArrowheads="1"/>
              </p:cNvSpPr>
              <p:nvPr/>
            </p:nvSpPr>
            <p:spPr bwMode="auto">
              <a:xfrm>
                <a:off x="7018208" y="4321271"/>
                <a:ext cx="601500" cy="601500"/>
              </a:xfrm>
              <a:custGeom>
                <a:avLst/>
                <a:gdLst>
                  <a:gd name="T0" fmla="*/ 38764526 w 602"/>
                  <a:gd name="T1" fmla="*/ 78442719 h 602"/>
                  <a:gd name="T2" fmla="*/ 38764526 w 602"/>
                  <a:gd name="T3" fmla="*/ 78442719 h 602"/>
                  <a:gd name="T4" fmla="*/ 0 w 602"/>
                  <a:gd name="T5" fmla="*/ 38764526 h 602"/>
                  <a:gd name="T6" fmla="*/ 38764526 w 602"/>
                  <a:gd name="T7" fmla="*/ 0 h 602"/>
                  <a:gd name="T8" fmla="*/ 78442719 w 602"/>
                  <a:gd name="T9" fmla="*/ 38764526 h 602"/>
                  <a:gd name="T10" fmla="*/ 38764526 w 602"/>
                  <a:gd name="T11" fmla="*/ 78442719 h 602"/>
                  <a:gd name="T12" fmla="*/ 61866665 w 602"/>
                  <a:gd name="T13" fmla="*/ 16576054 h 602"/>
                  <a:gd name="T14" fmla="*/ 61866665 w 602"/>
                  <a:gd name="T15" fmla="*/ 16576054 h 602"/>
                  <a:gd name="T16" fmla="*/ 38764526 w 602"/>
                  <a:gd name="T17" fmla="*/ 38764526 h 602"/>
                  <a:gd name="T18" fmla="*/ 38764526 w 602"/>
                  <a:gd name="T19" fmla="*/ 7308970 h 602"/>
                  <a:gd name="T20" fmla="*/ 7439751 w 602"/>
                  <a:gd name="T21" fmla="*/ 38764526 h 602"/>
                  <a:gd name="T22" fmla="*/ 38764526 w 602"/>
                  <a:gd name="T23" fmla="*/ 71002968 h 602"/>
                  <a:gd name="T24" fmla="*/ 71002968 w 602"/>
                  <a:gd name="T25" fmla="*/ 38764526 h 602"/>
                  <a:gd name="T26" fmla="*/ 61866665 w 602"/>
                  <a:gd name="T27" fmla="*/ 16576054 h 60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02" h="602">
                    <a:moveTo>
                      <a:pt x="297" y="601"/>
                    </a:moveTo>
                    <a:lnTo>
                      <a:pt x="297" y="601"/>
                    </a:lnTo>
                    <a:cubicBezTo>
                      <a:pt x="135" y="601"/>
                      <a:pt x="0" y="466"/>
                      <a:pt x="0" y="297"/>
                    </a:cubicBezTo>
                    <a:cubicBezTo>
                      <a:pt x="0" y="134"/>
                      <a:pt x="135" y="0"/>
                      <a:pt x="297" y="0"/>
                    </a:cubicBezTo>
                    <a:cubicBezTo>
                      <a:pt x="467" y="0"/>
                      <a:pt x="601" y="134"/>
                      <a:pt x="601" y="297"/>
                    </a:cubicBezTo>
                    <a:cubicBezTo>
                      <a:pt x="601" y="466"/>
                      <a:pt x="467" y="601"/>
                      <a:pt x="297" y="601"/>
                    </a:cubicBezTo>
                    <a:close/>
                    <a:moveTo>
                      <a:pt x="474" y="127"/>
                    </a:moveTo>
                    <a:lnTo>
                      <a:pt x="474" y="127"/>
                    </a:lnTo>
                    <a:cubicBezTo>
                      <a:pt x="297" y="297"/>
                      <a:pt x="297" y="297"/>
                      <a:pt x="297" y="297"/>
                    </a:cubicBezTo>
                    <a:cubicBezTo>
                      <a:pt x="297" y="56"/>
                      <a:pt x="297" y="56"/>
                      <a:pt x="297" y="56"/>
                    </a:cubicBezTo>
                    <a:cubicBezTo>
                      <a:pt x="163" y="56"/>
                      <a:pt x="57" y="162"/>
                      <a:pt x="57" y="297"/>
                    </a:cubicBezTo>
                    <a:cubicBezTo>
                      <a:pt x="57" y="431"/>
                      <a:pt x="163" y="544"/>
                      <a:pt x="297" y="544"/>
                    </a:cubicBezTo>
                    <a:cubicBezTo>
                      <a:pt x="431" y="544"/>
                      <a:pt x="544" y="431"/>
                      <a:pt x="544" y="297"/>
                    </a:cubicBezTo>
                    <a:cubicBezTo>
                      <a:pt x="544" y="233"/>
                      <a:pt x="516" y="169"/>
                      <a:pt x="474" y="127"/>
                    </a:cubicBezTo>
                    <a:close/>
                  </a:path>
                </a:pathLst>
              </a:custGeom>
              <a:solidFill>
                <a:schemeClr val="tx1">
                  <a:lumMod val="75000"/>
                  <a:lumOff val="25000"/>
                </a:schemeClr>
              </a:solidFill>
              <a:ln>
                <a:noFill/>
              </a:ln>
              <a:extLst/>
            </p:spPr>
            <p:txBody>
              <a:bodyPr wrap="none" anchor="ctr"/>
              <a:lstStyle/>
              <a:p>
                <a:pPr eaLnBrk="1" hangingPunct="1">
                  <a:defRPr/>
                </a:pPr>
                <a:endParaRPr lang="en-US"/>
              </a:p>
            </p:txBody>
          </p:sp>
        </p:grpSp>
        <p:sp>
          <p:nvSpPr>
            <p:cNvPr id="102" name="Rectangle 101"/>
            <p:cNvSpPr/>
            <p:nvPr/>
          </p:nvSpPr>
          <p:spPr>
            <a:xfrm>
              <a:off x="6687956" y="5363883"/>
              <a:ext cx="2056717" cy="369332"/>
            </a:xfrm>
            <a:prstGeom prst="rect">
              <a:avLst/>
            </a:prstGeom>
          </p:spPr>
          <p:txBody>
            <a:bodyPr wrap="none">
              <a:spAutoFit/>
            </a:bodyPr>
            <a:lstStyle/>
            <a:p>
              <a:pPr algn="ctr"/>
              <a:r>
                <a:rPr lang="en-US" b="1" dirty="0">
                  <a:latin typeface="Bebas Neue" panose="020B0606020202050201" pitchFamily="34" charset="0"/>
                </a:rPr>
                <a:t>PORTFOLIO MANAGEMENT</a:t>
              </a:r>
            </a:p>
          </p:txBody>
        </p:sp>
        <p:sp>
          <p:nvSpPr>
            <p:cNvPr id="103" name="Rectangle 102"/>
            <p:cNvSpPr/>
            <p:nvPr/>
          </p:nvSpPr>
          <p:spPr>
            <a:xfrm>
              <a:off x="6636965" y="5667902"/>
              <a:ext cx="2158692" cy="646331"/>
            </a:xfrm>
            <a:prstGeom prst="rect">
              <a:avLst/>
            </a:prstGeom>
          </p:spPr>
          <p:txBody>
            <a:bodyPr wrap="square">
              <a:spAutoFit/>
            </a:bodyPr>
            <a:lstStyle/>
            <a:p>
              <a:pPr algn="ctr"/>
              <a:r>
                <a:rPr lang="en-US" sz="1200" dirty="0">
                  <a:solidFill>
                    <a:schemeClr val="tx1">
                      <a:lumMod val="75000"/>
                      <a:lumOff val="25000"/>
                    </a:schemeClr>
                  </a:solidFill>
                  <a:latin typeface="PT Sans" panose="020B0503020203020204" pitchFamily="34" charset="0"/>
                </a:rPr>
                <a:t>Managing direct investment risk in livestock and social infrastructure projects. </a:t>
              </a:r>
            </a:p>
          </p:txBody>
        </p:sp>
      </p:grpSp>
      <p:grpSp>
        <p:nvGrpSpPr>
          <p:cNvPr id="106" name="Group 105"/>
          <p:cNvGrpSpPr/>
          <p:nvPr/>
        </p:nvGrpSpPr>
        <p:grpSpPr>
          <a:xfrm>
            <a:off x="9100357" y="3954779"/>
            <a:ext cx="2158692" cy="2117429"/>
            <a:chOff x="9336622" y="4012835"/>
            <a:chExt cx="2158692" cy="2117429"/>
          </a:xfrm>
        </p:grpSpPr>
        <p:grpSp>
          <p:nvGrpSpPr>
            <p:cNvPr id="99" name="Group 98"/>
            <p:cNvGrpSpPr/>
            <p:nvPr/>
          </p:nvGrpSpPr>
          <p:grpSpPr>
            <a:xfrm>
              <a:off x="9813625" y="4012835"/>
              <a:ext cx="1204686" cy="1204686"/>
              <a:chOff x="9157927" y="4012835"/>
              <a:chExt cx="1204686" cy="1204686"/>
            </a:xfrm>
          </p:grpSpPr>
          <p:sp>
            <p:nvSpPr>
              <p:cNvPr id="92" name="Flowchart: Connector 91"/>
              <p:cNvSpPr/>
              <p:nvPr/>
            </p:nvSpPr>
            <p:spPr>
              <a:xfrm>
                <a:off x="9157927" y="4012835"/>
                <a:ext cx="1204686" cy="1204686"/>
              </a:xfrm>
              <a:prstGeom prst="flowChartConnector">
                <a:avLst/>
              </a:prstGeom>
              <a:solidFill>
                <a:schemeClr val="bg1"/>
              </a:solidFill>
              <a:ln>
                <a:noFill/>
              </a:ln>
              <a:effectLst>
                <a:outerShdw blurRad="76200" algn="c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Freeform 49"/>
              <p:cNvSpPr>
                <a:spLocks noEditPoints="1"/>
              </p:cNvSpPr>
              <p:nvPr/>
            </p:nvSpPr>
            <p:spPr bwMode="auto">
              <a:xfrm>
                <a:off x="9509049" y="4345188"/>
                <a:ext cx="502441" cy="502439"/>
              </a:xfrm>
              <a:custGeom>
                <a:avLst/>
                <a:gdLst>
                  <a:gd name="T0" fmla="*/ 240 w 256"/>
                  <a:gd name="T1" fmla="*/ 240 h 256"/>
                  <a:gd name="T2" fmla="*/ 224 w 256"/>
                  <a:gd name="T3" fmla="*/ 112 h 256"/>
                  <a:gd name="T4" fmla="*/ 184 w 256"/>
                  <a:gd name="T5" fmla="*/ 128 h 256"/>
                  <a:gd name="T6" fmla="*/ 176 w 256"/>
                  <a:gd name="T7" fmla="*/ 240 h 256"/>
                  <a:gd name="T8" fmla="*/ 160 w 256"/>
                  <a:gd name="T9" fmla="*/ 32 h 256"/>
                  <a:gd name="T10" fmla="*/ 120 w 256"/>
                  <a:gd name="T11" fmla="*/ 48 h 256"/>
                  <a:gd name="T12" fmla="*/ 112 w 256"/>
                  <a:gd name="T13" fmla="*/ 240 h 256"/>
                  <a:gd name="T14" fmla="*/ 96 w 256"/>
                  <a:gd name="T15" fmla="*/ 152 h 256"/>
                  <a:gd name="T16" fmla="*/ 56 w 256"/>
                  <a:gd name="T17" fmla="*/ 168 h 256"/>
                  <a:gd name="T18" fmla="*/ 16 w 256"/>
                  <a:gd name="T19" fmla="*/ 240 h 256"/>
                  <a:gd name="T20" fmla="*/ 32 w 256"/>
                  <a:gd name="T21" fmla="*/ 208 h 256"/>
                  <a:gd name="T22" fmla="*/ 32 w 256"/>
                  <a:gd name="T23" fmla="*/ 192 h 256"/>
                  <a:gd name="T24" fmla="*/ 16 w 256"/>
                  <a:gd name="T25" fmla="*/ 168 h 256"/>
                  <a:gd name="T26" fmla="*/ 16 w 256"/>
                  <a:gd name="T27" fmla="*/ 152 h 256"/>
                  <a:gd name="T28" fmla="*/ 32 w 256"/>
                  <a:gd name="T29" fmla="*/ 128 h 256"/>
                  <a:gd name="T30" fmla="*/ 32 w 256"/>
                  <a:gd name="T31" fmla="*/ 112 h 256"/>
                  <a:gd name="T32" fmla="*/ 16 w 256"/>
                  <a:gd name="T33" fmla="*/ 88 h 256"/>
                  <a:gd name="T34" fmla="*/ 16 w 256"/>
                  <a:gd name="T35" fmla="*/ 72 h 256"/>
                  <a:gd name="T36" fmla="*/ 32 w 256"/>
                  <a:gd name="T37" fmla="*/ 48 h 256"/>
                  <a:gd name="T38" fmla="*/ 32 w 256"/>
                  <a:gd name="T39" fmla="*/ 32 h 256"/>
                  <a:gd name="T40" fmla="*/ 16 w 256"/>
                  <a:gd name="T41" fmla="*/ 8 h 256"/>
                  <a:gd name="T42" fmla="*/ 0 w 256"/>
                  <a:gd name="T43" fmla="*/ 8 h 256"/>
                  <a:gd name="T44" fmla="*/ 16 w 256"/>
                  <a:gd name="T45" fmla="*/ 256 h 256"/>
                  <a:gd name="T46" fmla="*/ 256 w 256"/>
                  <a:gd name="T47" fmla="*/ 248 h 256"/>
                  <a:gd name="T48" fmla="*/ 200 w 256"/>
                  <a:gd name="T49" fmla="*/ 128 h 256"/>
                  <a:gd name="T50" fmla="*/ 224 w 256"/>
                  <a:gd name="T51" fmla="*/ 240 h 256"/>
                  <a:gd name="T52" fmla="*/ 200 w 256"/>
                  <a:gd name="T53" fmla="*/ 128 h 256"/>
                  <a:gd name="T54" fmla="*/ 160 w 256"/>
                  <a:gd name="T55" fmla="*/ 48 h 256"/>
                  <a:gd name="T56" fmla="*/ 136 w 256"/>
                  <a:gd name="T57" fmla="*/ 240 h 256"/>
                  <a:gd name="T58" fmla="*/ 72 w 256"/>
                  <a:gd name="T59" fmla="*/ 168 h 256"/>
                  <a:gd name="T60" fmla="*/ 96 w 256"/>
                  <a:gd name="T61" fmla="*/ 240 h 256"/>
                  <a:gd name="T62" fmla="*/ 72 w 256"/>
                  <a:gd name="T63" fmla="*/ 168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56" h="256">
                    <a:moveTo>
                      <a:pt x="248" y="240"/>
                    </a:moveTo>
                    <a:cubicBezTo>
                      <a:pt x="240" y="240"/>
                      <a:pt x="240" y="240"/>
                      <a:pt x="240" y="240"/>
                    </a:cubicBezTo>
                    <a:cubicBezTo>
                      <a:pt x="240" y="128"/>
                      <a:pt x="240" y="128"/>
                      <a:pt x="240" y="128"/>
                    </a:cubicBezTo>
                    <a:cubicBezTo>
                      <a:pt x="240" y="119"/>
                      <a:pt x="233" y="112"/>
                      <a:pt x="224" y="112"/>
                    </a:cubicBezTo>
                    <a:cubicBezTo>
                      <a:pt x="200" y="112"/>
                      <a:pt x="200" y="112"/>
                      <a:pt x="200" y="112"/>
                    </a:cubicBezTo>
                    <a:cubicBezTo>
                      <a:pt x="191" y="112"/>
                      <a:pt x="184" y="119"/>
                      <a:pt x="184" y="128"/>
                    </a:cubicBezTo>
                    <a:cubicBezTo>
                      <a:pt x="184" y="240"/>
                      <a:pt x="184" y="240"/>
                      <a:pt x="184" y="240"/>
                    </a:cubicBezTo>
                    <a:cubicBezTo>
                      <a:pt x="176" y="240"/>
                      <a:pt x="176" y="240"/>
                      <a:pt x="176" y="240"/>
                    </a:cubicBezTo>
                    <a:cubicBezTo>
                      <a:pt x="176" y="48"/>
                      <a:pt x="176" y="48"/>
                      <a:pt x="176" y="48"/>
                    </a:cubicBezTo>
                    <a:cubicBezTo>
                      <a:pt x="176" y="39"/>
                      <a:pt x="169" y="32"/>
                      <a:pt x="160" y="32"/>
                    </a:cubicBezTo>
                    <a:cubicBezTo>
                      <a:pt x="136" y="32"/>
                      <a:pt x="136" y="32"/>
                      <a:pt x="136" y="32"/>
                    </a:cubicBezTo>
                    <a:cubicBezTo>
                      <a:pt x="127" y="32"/>
                      <a:pt x="120" y="39"/>
                      <a:pt x="120" y="48"/>
                    </a:cubicBezTo>
                    <a:cubicBezTo>
                      <a:pt x="120" y="240"/>
                      <a:pt x="120" y="240"/>
                      <a:pt x="120" y="240"/>
                    </a:cubicBezTo>
                    <a:cubicBezTo>
                      <a:pt x="112" y="240"/>
                      <a:pt x="112" y="240"/>
                      <a:pt x="112" y="240"/>
                    </a:cubicBezTo>
                    <a:cubicBezTo>
                      <a:pt x="112" y="168"/>
                      <a:pt x="112" y="168"/>
                      <a:pt x="112" y="168"/>
                    </a:cubicBezTo>
                    <a:cubicBezTo>
                      <a:pt x="112" y="159"/>
                      <a:pt x="105" y="152"/>
                      <a:pt x="96" y="152"/>
                    </a:cubicBezTo>
                    <a:cubicBezTo>
                      <a:pt x="72" y="152"/>
                      <a:pt x="72" y="152"/>
                      <a:pt x="72" y="152"/>
                    </a:cubicBezTo>
                    <a:cubicBezTo>
                      <a:pt x="63" y="152"/>
                      <a:pt x="56" y="159"/>
                      <a:pt x="56" y="168"/>
                    </a:cubicBezTo>
                    <a:cubicBezTo>
                      <a:pt x="56" y="240"/>
                      <a:pt x="56" y="240"/>
                      <a:pt x="56" y="240"/>
                    </a:cubicBezTo>
                    <a:cubicBezTo>
                      <a:pt x="16" y="240"/>
                      <a:pt x="16" y="240"/>
                      <a:pt x="16" y="240"/>
                    </a:cubicBezTo>
                    <a:cubicBezTo>
                      <a:pt x="16" y="208"/>
                      <a:pt x="16" y="208"/>
                      <a:pt x="16" y="208"/>
                    </a:cubicBezTo>
                    <a:cubicBezTo>
                      <a:pt x="32" y="208"/>
                      <a:pt x="32" y="208"/>
                      <a:pt x="32" y="208"/>
                    </a:cubicBezTo>
                    <a:cubicBezTo>
                      <a:pt x="36" y="208"/>
                      <a:pt x="40" y="204"/>
                      <a:pt x="40" y="200"/>
                    </a:cubicBezTo>
                    <a:cubicBezTo>
                      <a:pt x="40" y="196"/>
                      <a:pt x="36" y="192"/>
                      <a:pt x="32" y="192"/>
                    </a:cubicBezTo>
                    <a:cubicBezTo>
                      <a:pt x="16" y="192"/>
                      <a:pt x="16" y="192"/>
                      <a:pt x="16" y="192"/>
                    </a:cubicBezTo>
                    <a:cubicBezTo>
                      <a:pt x="16" y="168"/>
                      <a:pt x="16" y="168"/>
                      <a:pt x="16" y="168"/>
                    </a:cubicBezTo>
                    <a:cubicBezTo>
                      <a:pt x="20" y="168"/>
                      <a:pt x="24" y="164"/>
                      <a:pt x="24" y="160"/>
                    </a:cubicBezTo>
                    <a:cubicBezTo>
                      <a:pt x="24" y="156"/>
                      <a:pt x="20" y="152"/>
                      <a:pt x="16" y="152"/>
                    </a:cubicBezTo>
                    <a:cubicBezTo>
                      <a:pt x="16" y="128"/>
                      <a:pt x="16" y="128"/>
                      <a:pt x="16" y="128"/>
                    </a:cubicBezTo>
                    <a:cubicBezTo>
                      <a:pt x="32" y="128"/>
                      <a:pt x="32" y="128"/>
                      <a:pt x="32" y="128"/>
                    </a:cubicBezTo>
                    <a:cubicBezTo>
                      <a:pt x="36" y="128"/>
                      <a:pt x="40" y="124"/>
                      <a:pt x="40" y="120"/>
                    </a:cubicBezTo>
                    <a:cubicBezTo>
                      <a:pt x="40" y="116"/>
                      <a:pt x="36" y="112"/>
                      <a:pt x="32" y="112"/>
                    </a:cubicBezTo>
                    <a:cubicBezTo>
                      <a:pt x="16" y="112"/>
                      <a:pt x="16" y="112"/>
                      <a:pt x="16" y="112"/>
                    </a:cubicBezTo>
                    <a:cubicBezTo>
                      <a:pt x="16" y="88"/>
                      <a:pt x="16" y="88"/>
                      <a:pt x="16" y="88"/>
                    </a:cubicBezTo>
                    <a:cubicBezTo>
                      <a:pt x="20" y="88"/>
                      <a:pt x="24" y="84"/>
                      <a:pt x="24" y="80"/>
                    </a:cubicBezTo>
                    <a:cubicBezTo>
                      <a:pt x="24" y="76"/>
                      <a:pt x="20" y="72"/>
                      <a:pt x="16" y="72"/>
                    </a:cubicBezTo>
                    <a:cubicBezTo>
                      <a:pt x="16" y="48"/>
                      <a:pt x="16" y="48"/>
                      <a:pt x="16" y="48"/>
                    </a:cubicBezTo>
                    <a:cubicBezTo>
                      <a:pt x="32" y="48"/>
                      <a:pt x="32" y="48"/>
                      <a:pt x="32" y="48"/>
                    </a:cubicBezTo>
                    <a:cubicBezTo>
                      <a:pt x="36" y="48"/>
                      <a:pt x="40" y="44"/>
                      <a:pt x="40" y="40"/>
                    </a:cubicBezTo>
                    <a:cubicBezTo>
                      <a:pt x="40" y="36"/>
                      <a:pt x="36" y="32"/>
                      <a:pt x="32" y="32"/>
                    </a:cubicBezTo>
                    <a:cubicBezTo>
                      <a:pt x="16" y="32"/>
                      <a:pt x="16" y="32"/>
                      <a:pt x="16" y="32"/>
                    </a:cubicBezTo>
                    <a:cubicBezTo>
                      <a:pt x="16" y="8"/>
                      <a:pt x="16" y="8"/>
                      <a:pt x="16" y="8"/>
                    </a:cubicBezTo>
                    <a:cubicBezTo>
                      <a:pt x="16" y="4"/>
                      <a:pt x="12" y="0"/>
                      <a:pt x="8" y="0"/>
                    </a:cubicBezTo>
                    <a:cubicBezTo>
                      <a:pt x="4" y="0"/>
                      <a:pt x="0" y="4"/>
                      <a:pt x="0" y="8"/>
                    </a:cubicBezTo>
                    <a:cubicBezTo>
                      <a:pt x="0" y="240"/>
                      <a:pt x="0" y="240"/>
                      <a:pt x="0" y="240"/>
                    </a:cubicBezTo>
                    <a:cubicBezTo>
                      <a:pt x="0" y="249"/>
                      <a:pt x="7" y="256"/>
                      <a:pt x="16" y="256"/>
                    </a:cubicBezTo>
                    <a:cubicBezTo>
                      <a:pt x="248" y="256"/>
                      <a:pt x="248" y="256"/>
                      <a:pt x="248" y="256"/>
                    </a:cubicBezTo>
                    <a:cubicBezTo>
                      <a:pt x="252" y="256"/>
                      <a:pt x="256" y="252"/>
                      <a:pt x="256" y="248"/>
                    </a:cubicBezTo>
                    <a:cubicBezTo>
                      <a:pt x="256" y="244"/>
                      <a:pt x="252" y="240"/>
                      <a:pt x="248" y="240"/>
                    </a:cubicBezTo>
                    <a:close/>
                    <a:moveTo>
                      <a:pt x="200" y="128"/>
                    </a:moveTo>
                    <a:cubicBezTo>
                      <a:pt x="224" y="128"/>
                      <a:pt x="224" y="128"/>
                      <a:pt x="224" y="128"/>
                    </a:cubicBezTo>
                    <a:cubicBezTo>
                      <a:pt x="224" y="240"/>
                      <a:pt x="224" y="240"/>
                      <a:pt x="224" y="240"/>
                    </a:cubicBezTo>
                    <a:cubicBezTo>
                      <a:pt x="200" y="240"/>
                      <a:pt x="200" y="240"/>
                      <a:pt x="200" y="240"/>
                    </a:cubicBezTo>
                    <a:lnTo>
                      <a:pt x="200" y="128"/>
                    </a:lnTo>
                    <a:close/>
                    <a:moveTo>
                      <a:pt x="136" y="48"/>
                    </a:moveTo>
                    <a:cubicBezTo>
                      <a:pt x="160" y="48"/>
                      <a:pt x="160" y="48"/>
                      <a:pt x="160" y="48"/>
                    </a:cubicBezTo>
                    <a:cubicBezTo>
                      <a:pt x="160" y="240"/>
                      <a:pt x="160" y="240"/>
                      <a:pt x="160" y="240"/>
                    </a:cubicBezTo>
                    <a:cubicBezTo>
                      <a:pt x="136" y="240"/>
                      <a:pt x="136" y="240"/>
                      <a:pt x="136" y="240"/>
                    </a:cubicBezTo>
                    <a:lnTo>
                      <a:pt x="136" y="48"/>
                    </a:lnTo>
                    <a:close/>
                    <a:moveTo>
                      <a:pt x="72" y="168"/>
                    </a:moveTo>
                    <a:cubicBezTo>
                      <a:pt x="96" y="168"/>
                      <a:pt x="96" y="168"/>
                      <a:pt x="96" y="168"/>
                    </a:cubicBezTo>
                    <a:cubicBezTo>
                      <a:pt x="96" y="240"/>
                      <a:pt x="96" y="240"/>
                      <a:pt x="96" y="240"/>
                    </a:cubicBezTo>
                    <a:cubicBezTo>
                      <a:pt x="72" y="240"/>
                      <a:pt x="72" y="240"/>
                      <a:pt x="72" y="240"/>
                    </a:cubicBezTo>
                    <a:lnTo>
                      <a:pt x="72" y="168"/>
                    </a:lnTo>
                    <a:close/>
                  </a:path>
                </a:pathLst>
              </a:custGeom>
              <a:solidFill>
                <a:schemeClr val="tx1">
                  <a:lumMod val="75000"/>
                  <a:lumOff val="25000"/>
                </a:schemeClr>
              </a:solidFill>
              <a:ln>
                <a:noFill/>
              </a:ln>
              <a:extLst/>
            </p:spPr>
            <p:txBody>
              <a:bodyPr lIns="68579" tIns="34289" rIns="68579" bIns="34289"/>
              <a:lstStyle/>
              <a:p>
                <a:pPr eaLnBrk="1" hangingPunct="1">
                  <a:defRPr/>
                </a:pPr>
                <a:endParaRPr lang="en-US" sz="5184">
                  <a:solidFill>
                    <a:srgbClr val="7E7E7E"/>
                  </a:solidFill>
                </a:endParaRPr>
              </a:p>
            </p:txBody>
          </p:sp>
        </p:grpSp>
        <p:sp>
          <p:nvSpPr>
            <p:cNvPr id="104" name="Rectangle 103"/>
            <p:cNvSpPr/>
            <p:nvPr/>
          </p:nvSpPr>
          <p:spPr>
            <a:xfrm>
              <a:off x="9361838" y="5345530"/>
              <a:ext cx="2108269" cy="369332"/>
            </a:xfrm>
            <a:prstGeom prst="rect">
              <a:avLst/>
            </a:prstGeom>
          </p:spPr>
          <p:txBody>
            <a:bodyPr wrap="none">
              <a:spAutoFit/>
            </a:bodyPr>
            <a:lstStyle/>
            <a:p>
              <a:pPr algn="ctr"/>
              <a:r>
                <a:rPr lang="en-US" b="1" dirty="0">
                  <a:latin typeface="Bebas Neue" panose="020B0606020202050201" pitchFamily="34" charset="0"/>
                </a:rPr>
                <a:t>MONITORING &amp; REPORTING</a:t>
              </a:r>
            </a:p>
          </p:txBody>
        </p:sp>
        <p:sp>
          <p:nvSpPr>
            <p:cNvPr id="105" name="Rectangle 104"/>
            <p:cNvSpPr/>
            <p:nvPr/>
          </p:nvSpPr>
          <p:spPr>
            <a:xfrm>
              <a:off x="9336622" y="5668599"/>
              <a:ext cx="2158692" cy="461665"/>
            </a:xfrm>
            <a:prstGeom prst="rect">
              <a:avLst/>
            </a:prstGeom>
          </p:spPr>
          <p:txBody>
            <a:bodyPr wrap="square">
              <a:spAutoFit/>
            </a:bodyPr>
            <a:lstStyle/>
            <a:p>
              <a:pPr algn="ctr"/>
              <a:r>
                <a:rPr lang="en-US" sz="1200" dirty="0">
                  <a:solidFill>
                    <a:schemeClr val="tx1">
                      <a:lumMod val="75000"/>
                      <a:lumOff val="25000"/>
                    </a:schemeClr>
                  </a:solidFill>
                  <a:latin typeface="PT Sans" panose="020B0503020203020204" pitchFamily="34" charset="0"/>
                </a:rPr>
                <a:t>Portfolio monitoring and superior client service.</a:t>
              </a:r>
            </a:p>
          </p:txBody>
        </p:sp>
      </p:grpSp>
      <p:sp>
        <p:nvSpPr>
          <p:cNvPr id="110" name="Rectangle 109"/>
          <p:cNvSpPr/>
          <p:nvPr/>
        </p:nvSpPr>
        <p:spPr>
          <a:xfrm>
            <a:off x="4594626" y="6512644"/>
            <a:ext cx="3002745" cy="230832"/>
          </a:xfrm>
          <a:prstGeom prst="rect">
            <a:avLst/>
          </a:prstGeom>
        </p:spPr>
        <p:txBody>
          <a:bodyPr wrap="none" anchor="ctr">
            <a:spAutoFit/>
          </a:bodyPr>
          <a:lstStyle/>
          <a:p>
            <a:pPr marL="12700" algn="ctr">
              <a:lnSpc>
                <a:spcPct val="100000"/>
              </a:lnSpc>
              <a:spcBef>
                <a:spcPts val="40"/>
              </a:spcBef>
            </a:pPr>
            <a:r>
              <a:rPr lang="en-US" sz="900" spc="0" dirty="0">
                <a:solidFill>
                  <a:schemeClr val="bg1">
                    <a:lumMod val="65000"/>
                  </a:schemeClr>
                </a:solidFill>
                <a:latin typeface="PT Sans" panose="020B0503020203020204" pitchFamily="34" charset="0"/>
              </a:rPr>
              <a:t>Private </a:t>
            </a:r>
            <a:r>
              <a:rPr lang="en-US" sz="900" spc="25" dirty="0">
                <a:solidFill>
                  <a:schemeClr val="bg1">
                    <a:lumMod val="65000"/>
                  </a:schemeClr>
                </a:solidFill>
                <a:latin typeface="PT Sans" panose="020B0503020203020204" pitchFamily="34" charset="0"/>
              </a:rPr>
              <a:t>Placement </a:t>
            </a:r>
            <a:r>
              <a:rPr lang="en-US" sz="900" spc="30" dirty="0">
                <a:solidFill>
                  <a:schemeClr val="bg1">
                    <a:lumMod val="65000"/>
                  </a:schemeClr>
                </a:solidFill>
                <a:latin typeface="PT Sans" panose="020B0503020203020204" pitchFamily="34" charset="0"/>
              </a:rPr>
              <a:t>Memorandum </a:t>
            </a:r>
            <a:r>
              <a:rPr lang="en-US" sz="900" spc="5" dirty="0">
                <a:solidFill>
                  <a:schemeClr val="bg1">
                    <a:lumMod val="65000"/>
                  </a:schemeClr>
                </a:solidFill>
                <a:latin typeface="PT Sans" panose="020B0503020203020204" pitchFamily="34" charset="0"/>
              </a:rPr>
              <a:t>– </a:t>
            </a:r>
            <a:r>
              <a:rPr lang="en-US" sz="900" spc="10" dirty="0">
                <a:solidFill>
                  <a:schemeClr val="bg1">
                    <a:lumMod val="65000"/>
                  </a:schemeClr>
                </a:solidFill>
                <a:latin typeface="PT Sans" panose="020B0503020203020204" pitchFamily="34" charset="0"/>
              </a:rPr>
              <a:t>Executive</a:t>
            </a:r>
            <a:r>
              <a:rPr lang="en-US" sz="900" spc="-155" dirty="0">
                <a:solidFill>
                  <a:schemeClr val="bg1">
                    <a:lumMod val="65000"/>
                  </a:schemeClr>
                </a:solidFill>
                <a:latin typeface="PT Sans" panose="020B0503020203020204" pitchFamily="34" charset="0"/>
              </a:rPr>
              <a:t> </a:t>
            </a:r>
            <a:r>
              <a:rPr lang="en-US" sz="900" spc="25" dirty="0">
                <a:solidFill>
                  <a:schemeClr val="bg1">
                    <a:lumMod val="65000"/>
                  </a:schemeClr>
                </a:solidFill>
                <a:latin typeface="PT Sans" panose="020B0503020203020204" pitchFamily="34" charset="0"/>
              </a:rPr>
              <a:t>Summary</a:t>
            </a:r>
          </a:p>
        </p:txBody>
      </p:sp>
    </p:spTree>
    <p:extLst>
      <p:ext uri="{BB962C8B-B14F-4D97-AF65-F5344CB8AC3E}">
        <p14:creationId xmlns:p14="http://schemas.microsoft.com/office/powerpoint/2010/main" val="1720828653"/>
      </p:ext>
    </p:extLst>
  </p:cSld>
  <p:clrMapOvr>
    <a:masterClrMapping/>
  </p:clrMapOvr>
  <p:transition spd="slow" advClick="0">
    <p:push/>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var/folders/jn/2ld4sm0n2f5fl7c9crd7vcxh0000gn/T/com.microsoft.Powerpoint/WebArchiveCopyPasteTempFiles/2Q==">
            <a:extLst>
              <a:ext uri="{FF2B5EF4-FFF2-40B4-BE49-F238E27FC236}">
                <a16:creationId xmlns:a16="http://schemas.microsoft.com/office/drawing/2014/main" id="{33B1A19A-AAEA-3F4D-AECF-DCCD86763C34}"/>
              </a:ext>
            </a:extLst>
          </p:cNvPr>
          <p:cNvPicPr>
            <a:picLocks noGrp="1" noChangeAspect="1" noChangeArrowheads="1"/>
          </p:cNvPicPr>
          <p:nvPr>
            <p:ph type="pic" sz="quarter" idx="10"/>
          </p:nvPr>
        </p:nvPicPr>
        <p:blipFill>
          <a:blip r:embed="rId2">
            <a:extLst>
              <a:ext uri="{28A0092B-C50C-407E-A947-70E740481C1C}">
                <a14:useLocalDpi xmlns:a14="http://schemas.microsoft.com/office/drawing/2010/main" val="0"/>
              </a:ext>
            </a:extLst>
          </a:blip>
          <a:srcRect t="3851" b="3851"/>
          <a:stretch>
            <a:fillRect/>
          </a:stretch>
        </p:blipFill>
        <p:spPr bwMode="auto">
          <a:xfrm>
            <a:off x="788988" y="1168400"/>
            <a:ext cx="4441825" cy="4597400"/>
          </a:xfrm>
          <a:prstGeom prst="rect">
            <a:avLst/>
          </a:prstGeom>
          <a:noFill/>
          <a:extLst>
            <a:ext uri="{909E8E84-426E-40DD-AFC4-6F175D3DCCD1}">
              <a14:hiddenFill xmlns:a14="http://schemas.microsoft.com/office/drawing/2010/main">
                <a:solidFill>
                  <a:srgbClr val="FFFFFF"/>
                </a:solidFill>
              </a14:hiddenFill>
            </a:ext>
          </a:extLst>
        </p:spPr>
      </p:pic>
      <p:sp>
        <p:nvSpPr>
          <p:cNvPr id="5" name="Flowchart: Process 4"/>
          <p:cNvSpPr/>
          <p:nvPr/>
        </p:nvSpPr>
        <p:spPr>
          <a:xfrm>
            <a:off x="788988" y="1168399"/>
            <a:ext cx="4441825" cy="4597401"/>
          </a:xfrm>
          <a:prstGeom prst="flowChartProcess">
            <a:avLst/>
          </a:prstGeom>
          <a:solidFill>
            <a:schemeClr val="tx1">
              <a:lumMod val="75000"/>
              <a:lumOff val="2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5100184" y="1718128"/>
            <a:ext cx="261258" cy="3497943"/>
          </a:xfrm>
          <a:prstGeom prst="rect">
            <a:avLst/>
          </a:prstGeom>
          <a:solidFill>
            <a:srgbClr val="BF9B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5774481" y="2481417"/>
            <a:ext cx="4628693" cy="830997"/>
          </a:xfrm>
          <a:prstGeom prst="rect">
            <a:avLst/>
          </a:prstGeom>
        </p:spPr>
        <p:txBody>
          <a:bodyPr wrap="square">
            <a:spAutoFit/>
          </a:bodyPr>
          <a:lstStyle/>
          <a:p>
            <a:r>
              <a:rPr lang="en-US" sz="4800" b="1" dirty="0">
                <a:latin typeface="Bebas Neue" panose="020B0606020202050201" pitchFamily="34" charset="0"/>
                <a:cs typeface="Arial" panose="020B0604020202020204" pitchFamily="34" charset="0"/>
              </a:rPr>
              <a:t>UMBONO IMPACT FUND</a:t>
            </a:r>
            <a:endParaRPr lang="en-US" sz="4800" dirty="0">
              <a:latin typeface="Bebas Neue" panose="020B0606020202050201" pitchFamily="34" charset="0"/>
            </a:endParaRPr>
          </a:p>
        </p:txBody>
      </p:sp>
      <p:sp>
        <p:nvSpPr>
          <p:cNvPr id="8" name="Rectangle 7"/>
          <p:cNvSpPr/>
          <p:nvPr/>
        </p:nvSpPr>
        <p:spPr>
          <a:xfrm>
            <a:off x="5804461" y="3097768"/>
            <a:ext cx="1986569" cy="369332"/>
          </a:xfrm>
          <a:prstGeom prst="rect">
            <a:avLst/>
          </a:prstGeom>
        </p:spPr>
        <p:txBody>
          <a:bodyPr wrap="none">
            <a:spAutoFit/>
          </a:bodyPr>
          <a:lstStyle/>
          <a:p>
            <a:r>
              <a:rPr lang="en-US" spc="600" dirty="0">
                <a:solidFill>
                  <a:srgbClr val="BF9B30"/>
                </a:solidFill>
                <a:latin typeface="PT Sans" panose="020B0503020203020204" pitchFamily="34" charset="0"/>
                <a:cs typeface="Arial" panose="020B0604020202020204" pitchFamily="34" charset="0"/>
              </a:rPr>
              <a:t>LIVESTOCK</a:t>
            </a:r>
            <a:endParaRPr lang="en-US" spc="600" dirty="0">
              <a:solidFill>
                <a:srgbClr val="BF9B30"/>
              </a:solidFill>
              <a:latin typeface="PT Sans" panose="020B0503020203020204" pitchFamily="34" charset="0"/>
            </a:endParaRPr>
          </a:p>
        </p:txBody>
      </p:sp>
      <p:sp>
        <p:nvSpPr>
          <p:cNvPr id="9" name="Rectangle 8"/>
          <p:cNvSpPr/>
          <p:nvPr/>
        </p:nvSpPr>
        <p:spPr>
          <a:xfrm>
            <a:off x="5804461" y="4347377"/>
            <a:ext cx="3676904" cy="523220"/>
          </a:xfrm>
          <a:prstGeom prst="rect">
            <a:avLst/>
          </a:prstGeom>
        </p:spPr>
        <p:txBody>
          <a:bodyPr wrap="none">
            <a:spAutoFit/>
          </a:bodyPr>
          <a:lstStyle/>
          <a:p>
            <a:r>
              <a:rPr lang="en-US" sz="2800" b="1" dirty="0">
                <a:solidFill>
                  <a:srgbClr val="BF9B30"/>
                </a:solidFill>
                <a:latin typeface="PT Sans" panose="020B0503020203020204" pitchFamily="34" charset="0"/>
                <a:cs typeface="Arial" panose="020B0604020202020204" pitchFamily="34" charset="0"/>
              </a:rPr>
              <a:t>PRIVATE EQUITY FUND</a:t>
            </a:r>
            <a:endParaRPr lang="en-US" sz="2800" dirty="0">
              <a:solidFill>
                <a:srgbClr val="BF9B30"/>
              </a:solidFill>
              <a:latin typeface="PT Sans" panose="020B0503020203020204" pitchFamily="34" charset="0"/>
            </a:endParaRPr>
          </a:p>
        </p:txBody>
      </p:sp>
      <p:pic>
        <p:nvPicPr>
          <p:cNvPr id="10" name="Picture 9">
            <a:extLst>
              <a:ext uri="{FF2B5EF4-FFF2-40B4-BE49-F238E27FC236}">
                <a16:creationId xmlns:a16="http://schemas.microsoft.com/office/drawing/2014/main" id="{B1A4E9B2-155C-B646-8A4C-ED299ABE6B66}"/>
              </a:ext>
            </a:extLst>
          </p:cNvPr>
          <p:cNvPicPr>
            <a:picLocks noChangeAspect="1"/>
          </p:cNvPicPr>
          <p:nvPr/>
        </p:nvPicPr>
        <p:blipFill rotWithShape="1">
          <a:blip r:embed="rId3"/>
          <a:srcRect l="27936" r="15801" b="31361"/>
          <a:stretch/>
        </p:blipFill>
        <p:spPr>
          <a:xfrm>
            <a:off x="11678700" y="6512644"/>
            <a:ext cx="433468" cy="230832"/>
          </a:xfrm>
          <a:prstGeom prst="rect">
            <a:avLst/>
          </a:prstGeom>
          <a:solidFill>
            <a:schemeClr val="bg1"/>
          </a:solidFill>
        </p:spPr>
      </p:pic>
      <p:sp>
        <p:nvSpPr>
          <p:cNvPr id="11" name="Rectangle 10"/>
          <p:cNvSpPr/>
          <p:nvPr/>
        </p:nvSpPr>
        <p:spPr>
          <a:xfrm>
            <a:off x="4594626" y="6512644"/>
            <a:ext cx="3002745" cy="230832"/>
          </a:xfrm>
          <a:prstGeom prst="rect">
            <a:avLst/>
          </a:prstGeom>
        </p:spPr>
        <p:txBody>
          <a:bodyPr wrap="none" anchor="ctr">
            <a:spAutoFit/>
          </a:bodyPr>
          <a:lstStyle/>
          <a:p>
            <a:pPr marL="12700" algn="ctr">
              <a:lnSpc>
                <a:spcPct val="100000"/>
              </a:lnSpc>
              <a:spcBef>
                <a:spcPts val="40"/>
              </a:spcBef>
            </a:pPr>
            <a:r>
              <a:rPr lang="en-US" sz="900" spc="0" dirty="0">
                <a:solidFill>
                  <a:schemeClr val="bg1">
                    <a:lumMod val="65000"/>
                  </a:schemeClr>
                </a:solidFill>
                <a:latin typeface="PT Sans" panose="020B0503020203020204" pitchFamily="34" charset="0"/>
              </a:rPr>
              <a:t>Private </a:t>
            </a:r>
            <a:r>
              <a:rPr lang="en-US" sz="900" spc="25" dirty="0">
                <a:solidFill>
                  <a:schemeClr val="bg1">
                    <a:lumMod val="65000"/>
                  </a:schemeClr>
                </a:solidFill>
                <a:latin typeface="PT Sans" panose="020B0503020203020204" pitchFamily="34" charset="0"/>
              </a:rPr>
              <a:t>Placement </a:t>
            </a:r>
            <a:r>
              <a:rPr lang="en-US" sz="900" spc="30" dirty="0">
                <a:solidFill>
                  <a:schemeClr val="bg1">
                    <a:lumMod val="65000"/>
                  </a:schemeClr>
                </a:solidFill>
                <a:latin typeface="PT Sans" panose="020B0503020203020204" pitchFamily="34" charset="0"/>
              </a:rPr>
              <a:t>Memorandum </a:t>
            </a:r>
            <a:r>
              <a:rPr lang="en-US" sz="900" spc="5" dirty="0">
                <a:solidFill>
                  <a:schemeClr val="bg1">
                    <a:lumMod val="65000"/>
                  </a:schemeClr>
                </a:solidFill>
                <a:latin typeface="PT Sans" panose="020B0503020203020204" pitchFamily="34" charset="0"/>
              </a:rPr>
              <a:t>– </a:t>
            </a:r>
            <a:r>
              <a:rPr lang="en-US" sz="900" spc="10" dirty="0">
                <a:solidFill>
                  <a:schemeClr val="bg1">
                    <a:lumMod val="65000"/>
                  </a:schemeClr>
                </a:solidFill>
                <a:latin typeface="PT Sans" panose="020B0503020203020204" pitchFamily="34" charset="0"/>
              </a:rPr>
              <a:t>Executive</a:t>
            </a:r>
            <a:r>
              <a:rPr lang="en-US" sz="900" spc="-155" dirty="0">
                <a:solidFill>
                  <a:schemeClr val="bg1">
                    <a:lumMod val="65000"/>
                  </a:schemeClr>
                </a:solidFill>
                <a:latin typeface="PT Sans" panose="020B0503020203020204" pitchFamily="34" charset="0"/>
              </a:rPr>
              <a:t> </a:t>
            </a:r>
            <a:r>
              <a:rPr lang="en-US" sz="900" spc="25" dirty="0">
                <a:solidFill>
                  <a:schemeClr val="bg1">
                    <a:lumMod val="65000"/>
                  </a:schemeClr>
                </a:solidFill>
                <a:latin typeface="PT Sans" panose="020B0503020203020204" pitchFamily="34" charset="0"/>
              </a:rPr>
              <a:t>Summary</a:t>
            </a:r>
          </a:p>
        </p:txBody>
      </p:sp>
    </p:spTree>
    <p:extLst>
      <p:ext uri="{BB962C8B-B14F-4D97-AF65-F5344CB8AC3E}">
        <p14:creationId xmlns:p14="http://schemas.microsoft.com/office/powerpoint/2010/main" val="229216784"/>
      </p:ext>
    </p:extLst>
  </p:cSld>
  <p:clrMapOvr>
    <a:masterClrMapping/>
  </p:clrMapOvr>
  <p:transition spd="slow" advClick="0">
    <p:push/>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27356" b="27356"/>
          <a:stretch>
            <a:fillRect/>
          </a:stretch>
        </p:blipFill>
        <p:spPr>
          <a:xfrm>
            <a:off x="0" y="2152650"/>
            <a:ext cx="12192000" cy="4359994"/>
          </a:xfrm>
        </p:spPr>
      </p:pic>
      <p:sp>
        <p:nvSpPr>
          <p:cNvPr id="2" name="Rectangle 1"/>
          <p:cNvSpPr/>
          <p:nvPr/>
        </p:nvSpPr>
        <p:spPr>
          <a:xfrm>
            <a:off x="513379" y="486620"/>
            <a:ext cx="6801821" cy="646331"/>
          </a:xfrm>
          <a:prstGeom prst="rect">
            <a:avLst/>
          </a:prstGeom>
        </p:spPr>
        <p:txBody>
          <a:bodyPr wrap="square">
            <a:spAutoFit/>
          </a:bodyPr>
          <a:lstStyle/>
          <a:p>
            <a:r>
              <a:rPr lang="en-ZA" sz="3600" b="1" dirty="0">
                <a:solidFill>
                  <a:schemeClr val="tx1">
                    <a:lumMod val="75000"/>
                    <a:lumOff val="25000"/>
                  </a:schemeClr>
                </a:solidFill>
                <a:latin typeface="Bebas Neue" panose="020B0606020202050201" pitchFamily="34" charset="0"/>
              </a:rPr>
              <a:t>FUND STRATEGY</a:t>
            </a:r>
            <a:endParaRPr lang="en-US" sz="3600" dirty="0">
              <a:solidFill>
                <a:srgbClr val="BF9B30"/>
              </a:solidFill>
              <a:latin typeface="Bebas Neue" panose="020B0606020202050201" pitchFamily="34" charset="0"/>
            </a:endParaRPr>
          </a:p>
        </p:txBody>
      </p:sp>
      <p:sp>
        <p:nvSpPr>
          <p:cNvPr id="3" name="Rectangle 2"/>
          <p:cNvSpPr/>
          <p:nvPr/>
        </p:nvSpPr>
        <p:spPr>
          <a:xfrm>
            <a:off x="513379" y="1537096"/>
            <a:ext cx="10401364" cy="338554"/>
          </a:xfrm>
          <a:prstGeom prst="rect">
            <a:avLst/>
          </a:prstGeom>
        </p:spPr>
        <p:txBody>
          <a:bodyPr wrap="square">
            <a:spAutoFit/>
          </a:bodyPr>
          <a:lstStyle/>
          <a:p>
            <a:r>
              <a:rPr lang="en-US" sz="1600" dirty="0">
                <a:solidFill>
                  <a:schemeClr val="tx1">
                    <a:lumMod val="75000"/>
                    <a:lumOff val="25000"/>
                  </a:schemeClr>
                </a:solidFill>
                <a:latin typeface="PT Sans" panose="020B0503020203020204" pitchFamily="34" charset="0"/>
              </a:rPr>
              <a:t>Communal and emerging farmers as per the target market of the fund have the following characteristics:</a:t>
            </a:r>
          </a:p>
        </p:txBody>
      </p:sp>
      <p:sp>
        <p:nvSpPr>
          <p:cNvPr id="9" name="Flowchart: Process 8"/>
          <p:cNvSpPr/>
          <p:nvPr/>
        </p:nvSpPr>
        <p:spPr>
          <a:xfrm>
            <a:off x="-79832" y="2152650"/>
            <a:ext cx="12192000" cy="4359994"/>
          </a:xfrm>
          <a:prstGeom prst="flowChartProcess">
            <a:avLst/>
          </a:prstGeom>
          <a:solidFill>
            <a:schemeClr val="tx1">
              <a:lumMod val="75000"/>
              <a:lumOff val="25000"/>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513379" y="2285196"/>
            <a:ext cx="11069021" cy="3970318"/>
          </a:xfrm>
          <a:prstGeom prst="rect">
            <a:avLst/>
          </a:prstGeom>
        </p:spPr>
        <p:txBody>
          <a:bodyPr wrap="square">
            <a:spAutoFit/>
          </a:bodyPr>
          <a:lstStyle/>
          <a:p>
            <a:pPr marL="285750" indent="-285750">
              <a:buClr>
                <a:srgbClr val="FFC000"/>
              </a:buClr>
              <a:buFont typeface="Arial" panose="020B0604020202020204" pitchFamily="34" charset="0"/>
              <a:buChar char="•"/>
            </a:pPr>
            <a:r>
              <a:rPr lang="en-GB" dirty="0">
                <a:solidFill>
                  <a:schemeClr val="bg1"/>
                </a:solidFill>
                <a:latin typeface="PT Sans" panose="020B0503020203020204" pitchFamily="34" charset="77"/>
              </a:rPr>
              <a:t>Market-assisted land reform as a way of implementing land reform without coercion.</a:t>
            </a:r>
            <a:r>
              <a:rPr lang="en-GB" dirty="0"/>
              <a:t> </a:t>
            </a:r>
          </a:p>
          <a:p>
            <a:pPr marL="285750" indent="-285750">
              <a:buClr>
                <a:srgbClr val="FFC000"/>
              </a:buClr>
              <a:buFont typeface="Arial" panose="020B0604020202020204" pitchFamily="34" charset="0"/>
              <a:buChar char="•"/>
            </a:pPr>
            <a:endParaRPr lang="en-GB" dirty="0"/>
          </a:p>
          <a:p>
            <a:pPr marL="285750" indent="-285750">
              <a:buClr>
                <a:srgbClr val="FFC000"/>
              </a:buClr>
              <a:buFont typeface="Arial" panose="020B0604020202020204" pitchFamily="34" charset="0"/>
              <a:buChar char="•"/>
            </a:pPr>
            <a:r>
              <a:rPr lang="en-ZA" dirty="0">
                <a:solidFill>
                  <a:schemeClr val="bg1"/>
                </a:solidFill>
                <a:latin typeface="PT Sans" panose="020B0503020203020204" pitchFamily="34" charset="0"/>
              </a:rPr>
              <a:t>Use the power of Productive Investment in creating high sustainable stable growth and development</a:t>
            </a:r>
          </a:p>
          <a:p>
            <a:pPr marL="285750" indent="-285750">
              <a:buClr>
                <a:srgbClr val="FFC000"/>
              </a:buClr>
              <a:buFont typeface="Arial" panose="020B0604020202020204" pitchFamily="34" charset="0"/>
              <a:buChar char="•"/>
            </a:pPr>
            <a:endParaRPr lang="en-GB" dirty="0"/>
          </a:p>
          <a:p>
            <a:pPr marL="285750" indent="-285750">
              <a:buClr>
                <a:srgbClr val="FFC000"/>
              </a:buClr>
              <a:buFont typeface="Arial" panose="020B0604020202020204" pitchFamily="34" charset="0"/>
              <a:buChar char="•"/>
            </a:pPr>
            <a:r>
              <a:rPr lang="en-ZA" dirty="0">
                <a:solidFill>
                  <a:schemeClr val="bg1"/>
                </a:solidFill>
                <a:latin typeface="PT Sans" panose="020B0503020203020204" pitchFamily="34" charset="0"/>
              </a:rPr>
              <a:t>Land Reform</a:t>
            </a:r>
            <a:r>
              <a:rPr lang="en-ZA" dirty="0">
                <a:solidFill>
                  <a:schemeClr val="bg1"/>
                </a:solidFill>
                <a:latin typeface="PT Sans" panose="020B0503020203020204" pitchFamily="34" charset="77"/>
              </a:rPr>
              <a:t>: Extract and </a:t>
            </a:r>
            <a:r>
              <a:rPr lang="en-GB" dirty="0">
                <a:solidFill>
                  <a:schemeClr val="bg1"/>
                </a:solidFill>
                <a:latin typeface="PT Sans" panose="020B0503020203020204" pitchFamily="34" charset="77"/>
              </a:rPr>
              <a:t>Leverage land for the betterment of communities</a:t>
            </a:r>
            <a:r>
              <a:rPr lang="en-GB" dirty="0">
                <a:solidFill>
                  <a:schemeClr val="bg1"/>
                </a:solidFill>
              </a:rPr>
              <a:t>. </a:t>
            </a:r>
            <a:endParaRPr lang="en-ZA" dirty="0">
              <a:solidFill>
                <a:schemeClr val="bg1"/>
              </a:solidFill>
              <a:latin typeface="PT Sans" panose="020B0503020203020204" pitchFamily="34" charset="0"/>
            </a:endParaRPr>
          </a:p>
          <a:p>
            <a:pPr marL="285750" lvl="0" indent="-285750">
              <a:buClr>
                <a:srgbClr val="FFC000"/>
              </a:buClr>
              <a:buFont typeface="Arial" panose="020B0604020202020204" pitchFamily="34" charset="0"/>
              <a:buChar char="•"/>
            </a:pPr>
            <a:endParaRPr lang="en-ZA" dirty="0">
              <a:solidFill>
                <a:schemeClr val="bg1"/>
              </a:solidFill>
              <a:latin typeface="PT Sans" panose="020B0503020203020204" pitchFamily="34" charset="0"/>
            </a:endParaRPr>
          </a:p>
          <a:p>
            <a:pPr marL="285750" indent="-285750">
              <a:buClr>
                <a:srgbClr val="FFC000"/>
              </a:buClr>
              <a:buFont typeface="Arial" panose="020B0604020202020204" pitchFamily="34" charset="0"/>
              <a:buChar char="•"/>
            </a:pPr>
            <a:r>
              <a:rPr lang="en-ZA" dirty="0">
                <a:solidFill>
                  <a:schemeClr val="bg1"/>
                </a:solidFill>
                <a:latin typeface="PT Sans" panose="020B0503020203020204" pitchFamily="34" charset="0"/>
              </a:rPr>
              <a:t>Large number of small scale, mostly subsistence farmers</a:t>
            </a:r>
            <a:endParaRPr lang="en-US" dirty="0">
              <a:solidFill>
                <a:schemeClr val="bg1"/>
              </a:solidFill>
              <a:latin typeface="PT Sans" panose="020B0503020203020204" pitchFamily="34" charset="0"/>
            </a:endParaRPr>
          </a:p>
          <a:p>
            <a:pPr marL="285750" lvl="0" indent="-285750">
              <a:buClr>
                <a:srgbClr val="FFC000"/>
              </a:buClr>
              <a:buFont typeface="Arial" panose="020B0604020202020204" pitchFamily="34" charset="0"/>
              <a:buChar char="•"/>
            </a:pPr>
            <a:endParaRPr lang="en-ZA" dirty="0">
              <a:solidFill>
                <a:schemeClr val="bg1"/>
              </a:solidFill>
              <a:latin typeface="PT Sans" panose="020B0503020203020204" pitchFamily="34" charset="0"/>
            </a:endParaRPr>
          </a:p>
          <a:p>
            <a:pPr marL="285750" lvl="0" indent="-285750">
              <a:buClr>
                <a:srgbClr val="FFC000"/>
              </a:buClr>
              <a:buFont typeface="Arial" panose="020B0604020202020204" pitchFamily="34" charset="0"/>
              <a:buChar char="•"/>
            </a:pPr>
            <a:r>
              <a:rPr lang="en-ZA" dirty="0">
                <a:solidFill>
                  <a:schemeClr val="bg1"/>
                </a:solidFill>
                <a:latin typeface="PT Sans" panose="020B0503020203020204" pitchFamily="34" charset="0"/>
              </a:rPr>
              <a:t>Communal farmers in land owned by a tribal authority or another form of traditional leader.</a:t>
            </a:r>
          </a:p>
          <a:p>
            <a:pPr lvl="0">
              <a:buClr>
                <a:srgbClr val="FFC000"/>
              </a:buClr>
            </a:pPr>
            <a:endParaRPr lang="en-US" dirty="0">
              <a:solidFill>
                <a:schemeClr val="bg1"/>
              </a:solidFill>
              <a:latin typeface="PT Sans" panose="020B0503020203020204" pitchFamily="34" charset="0"/>
            </a:endParaRPr>
          </a:p>
          <a:p>
            <a:pPr marL="285750" lvl="0" indent="-285750">
              <a:buClr>
                <a:srgbClr val="FFC000"/>
              </a:buClr>
              <a:buFont typeface="Arial" panose="020B0604020202020204" pitchFamily="34" charset="0"/>
              <a:buChar char="•"/>
            </a:pPr>
            <a:r>
              <a:rPr lang="en-ZA" dirty="0">
                <a:solidFill>
                  <a:schemeClr val="bg1"/>
                </a:solidFill>
                <a:latin typeface="PT Sans" panose="020B0503020203020204" pitchFamily="34" charset="0"/>
              </a:rPr>
              <a:t>Strong culturally based communities with traditional way of handling matters</a:t>
            </a:r>
          </a:p>
          <a:p>
            <a:pPr marL="285750" lvl="0" indent="-285750">
              <a:buClr>
                <a:srgbClr val="FFC000"/>
              </a:buClr>
              <a:buFont typeface="Arial" panose="020B0604020202020204" pitchFamily="34" charset="0"/>
              <a:buChar char="•"/>
            </a:pPr>
            <a:endParaRPr lang="en-US" dirty="0">
              <a:solidFill>
                <a:schemeClr val="bg1"/>
              </a:solidFill>
              <a:latin typeface="PT Sans" panose="020B0503020203020204" pitchFamily="34" charset="0"/>
            </a:endParaRPr>
          </a:p>
          <a:p>
            <a:pPr marL="285750" lvl="0" indent="-285750">
              <a:buClr>
                <a:srgbClr val="FFC000"/>
              </a:buClr>
              <a:buFont typeface="Arial" panose="020B0604020202020204" pitchFamily="34" charset="0"/>
              <a:buChar char="•"/>
            </a:pPr>
            <a:r>
              <a:rPr lang="en-ZA" dirty="0">
                <a:solidFill>
                  <a:schemeClr val="bg1"/>
                </a:solidFill>
                <a:latin typeface="PT Sans" panose="020B0503020203020204" pitchFamily="34" charset="0"/>
              </a:rPr>
              <a:t>The use of technology, research institutions, University Students, Youth to grow the economy and penetration markets.</a:t>
            </a:r>
          </a:p>
        </p:txBody>
      </p:sp>
      <p:pic>
        <p:nvPicPr>
          <p:cNvPr id="10" name="Picture 9">
            <a:extLst>
              <a:ext uri="{FF2B5EF4-FFF2-40B4-BE49-F238E27FC236}">
                <a16:creationId xmlns:a16="http://schemas.microsoft.com/office/drawing/2014/main" id="{B1A4E9B2-155C-B646-8A4C-ED299ABE6B66}"/>
              </a:ext>
            </a:extLst>
          </p:cNvPr>
          <p:cNvPicPr>
            <a:picLocks noChangeAspect="1"/>
          </p:cNvPicPr>
          <p:nvPr/>
        </p:nvPicPr>
        <p:blipFill rotWithShape="1">
          <a:blip r:embed="rId3"/>
          <a:srcRect l="27936" r="15801" b="31361"/>
          <a:stretch/>
        </p:blipFill>
        <p:spPr>
          <a:xfrm>
            <a:off x="11678700" y="6512644"/>
            <a:ext cx="433468" cy="230832"/>
          </a:xfrm>
          <a:prstGeom prst="rect">
            <a:avLst/>
          </a:prstGeom>
          <a:solidFill>
            <a:schemeClr val="bg1"/>
          </a:solidFill>
        </p:spPr>
      </p:pic>
      <p:sp>
        <p:nvSpPr>
          <p:cNvPr id="11" name="Rectangle 10"/>
          <p:cNvSpPr/>
          <p:nvPr/>
        </p:nvSpPr>
        <p:spPr>
          <a:xfrm>
            <a:off x="4594626" y="6512644"/>
            <a:ext cx="3002745" cy="230832"/>
          </a:xfrm>
          <a:prstGeom prst="rect">
            <a:avLst/>
          </a:prstGeom>
        </p:spPr>
        <p:txBody>
          <a:bodyPr wrap="none" anchor="ctr">
            <a:spAutoFit/>
          </a:bodyPr>
          <a:lstStyle/>
          <a:p>
            <a:pPr marL="12700" algn="ctr">
              <a:lnSpc>
                <a:spcPct val="100000"/>
              </a:lnSpc>
              <a:spcBef>
                <a:spcPts val="40"/>
              </a:spcBef>
            </a:pPr>
            <a:r>
              <a:rPr lang="en-US" sz="900" spc="0" dirty="0">
                <a:solidFill>
                  <a:schemeClr val="bg1">
                    <a:lumMod val="65000"/>
                  </a:schemeClr>
                </a:solidFill>
                <a:latin typeface="PT Sans" panose="020B0503020203020204" pitchFamily="34" charset="0"/>
              </a:rPr>
              <a:t>Private </a:t>
            </a:r>
            <a:r>
              <a:rPr lang="en-US" sz="900" spc="25" dirty="0">
                <a:solidFill>
                  <a:schemeClr val="bg1">
                    <a:lumMod val="65000"/>
                  </a:schemeClr>
                </a:solidFill>
                <a:latin typeface="PT Sans" panose="020B0503020203020204" pitchFamily="34" charset="0"/>
              </a:rPr>
              <a:t>Placement </a:t>
            </a:r>
            <a:r>
              <a:rPr lang="en-US" sz="900" spc="30" dirty="0">
                <a:solidFill>
                  <a:schemeClr val="bg1">
                    <a:lumMod val="65000"/>
                  </a:schemeClr>
                </a:solidFill>
                <a:latin typeface="PT Sans" panose="020B0503020203020204" pitchFamily="34" charset="0"/>
              </a:rPr>
              <a:t>Memorandum </a:t>
            </a:r>
            <a:r>
              <a:rPr lang="en-US" sz="900" spc="5" dirty="0">
                <a:solidFill>
                  <a:schemeClr val="bg1">
                    <a:lumMod val="65000"/>
                  </a:schemeClr>
                </a:solidFill>
                <a:latin typeface="PT Sans" panose="020B0503020203020204" pitchFamily="34" charset="0"/>
              </a:rPr>
              <a:t>– </a:t>
            </a:r>
            <a:r>
              <a:rPr lang="en-US" sz="900" spc="10" dirty="0">
                <a:solidFill>
                  <a:schemeClr val="bg1">
                    <a:lumMod val="65000"/>
                  </a:schemeClr>
                </a:solidFill>
                <a:latin typeface="PT Sans" panose="020B0503020203020204" pitchFamily="34" charset="0"/>
              </a:rPr>
              <a:t>Executive</a:t>
            </a:r>
            <a:r>
              <a:rPr lang="en-US" sz="900" spc="-155" dirty="0">
                <a:solidFill>
                  <a:schemeClr val="bg1">
                    <a:lumMod val="65000"/>
                  </a:schemeClr>
                </a:solidFill>
                <a:latin typeface="PT Sans" panose="020B0503020203020204" pitchFamily="34" charset="0"/>
              </a:rPr>
              <a:t> </a:t>
            </a:r>
            <a:r>
              <a:rPr lang="en-US" sz="900" spc="25" dirty="0">
                <a:solidFill>
                  <a:schemeClr val="bg1">
                    <a:lumMod val="65000"/>
                  </a:schemeClr>
                </a:solidFill>
                <a:latin typeface="PT Sans" panose="020B0503020203020204" pitchFamily="34" charset="0"/>
              </a:rPr>
              <a:t>Summary</a:t>
            </a:r>
          </a:p>
        </p:txBody>
      </p:sp>
      <p:sp>
        <p:nvSpPr>
          <p:cNvPr id="5" name="Rectangle 4">
            <a:extLst>
              <a:ext uri="{FF2B5EF4-FFF2-40B4-BE49-F238E27FC236}">
                <a16:creationId xmlns:a16="http://schemas.microsoft.com/office/drawing/2014/main" id="{8320C913-802F-2942-AAC9-EEA3690AB79F}"/>
              </a:ext>
            </a:extLst>
          </p:cNvPr>
          <p:cNvSpPr/>
          <p:nvPr/>
        </p:nvSpPr>
        <p:spPr>
          <a:xfrm>
            <a:off x="800149" y="1289403"/>
            <a:ext cx="4413324" cy="369332"/>
          </a:xfrm>
          <a:prstGeom prst="rect">
            <a:avLst/>
          </a:prstGeom>
        </p:spPr>
        <p:txBody>
          <a:bodyPr wrap="none">
            <a:spAutoFit/>
          </a:bodyPr>
          <a:lstStyle/>
          <a:p>
            <a:r>
              <a:rPr lang="en-ZA" b="1" dirty="0">
                <a:solidFill>
                  <a:schemeClr val="tx1">
                    <a:lumMod val="75000"/>
                    <a:lumOff val="25000"/>
                  </a:schemeClr>
                </a:solidFill>
                <a:latin typeface="Bebas Neue" panose="020B0606020202050201" pitchFamily="34" charset="0"/>
              </a:rPr>
              <a:t>Accessing and penetrating </a:t>
            </a:r>
            <a:r>
              <a:rPr lang="en-ZA" b="1" dirty="0">
                <a:solidFill>
                  <a:srgbClr val="BF9B30"/>
                </a:solidFill>
                <a:latin typeface="Bebas Neue" panose="020B0606020202050201" pitchFamily="34" charset="0"/>
              </a:rPr>
              <a:t>the target market</a:t>
            </a:r>
            <a:endParaRPr lang="en-US" dirty="0"/>
          </a:p>
        </p:txBody>
      </p:sp>
    </p:spTree>
    <p:extLst>
      <p:ext uri="{BB962C8B-B14F-4D97-AF65-F5344CB8AC3E}">
        <p14:creationId xmlns:p14="http://schemas.microsoft.com/office/powerpoint/2010/main" val="3652621664"/>
      </p:ext>
    </p:extLst>
  </p:cSld>
  <p:clrMapOvr>
    <a:masterClrMapping/>
  </p:clrMapOvr>
  <p:transition spd="slow" advClick="0">
    <p:push/>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2F8E3137-6A2D-B74E-AD9A-3BC9A62416EA}"/>
              </a:ext>
            </a:extLst>
          </p:cNvPr>
          <p:cNvPicPr>
            <a:picLocks noGrp="1" noChangeAspect="1"/>
          </p:cNvPicPr>
          <p:nvPr>
            <p:ph type="pic" sz="quarter" idx="13"/>
          </p:nvPr>
        </p:nvPicPr>
        <p:blipFill>
          <a:blip r:embed="rId2"/>
          <a:srcRect t="13413" b="13413"/>
          <a:stretch>
            <a:fillRect/>
          </a:stretch>
        </p:blipFill>
        <p:spPr>
          <a:prstGeom prst="rect">
            <a:avLst/>
          </a:prstGeom>
        </p:spPr>
      </p:pic>
      <p:sp>
        <p:nvSpPr>
          <p:cNvPr id="5" name="Rectangle 4"/>
          <p:cNvSpPr/>
          <p:nvPr/>
        </p:nvSpPr>
        <p:spPr>
          <a:xfrm>
            <a:off x="0" y="2648856"/>
            <a:ext cx="12192000" cy="1560286"/>
          </a:xfrm>
          <a:prstGeom prst="rect">
            <a:avLst/>
          </a:prstGeom>
          <a:solidFill>
            <a:schemeClr val="tx1">
              <a:lumMod val="75000"/>
              <a:lumOff val="25000"/>
              <a:alpha val="9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1790166" y="2828835"/>
            <a:ext cx="7654021" cy="1200329"/>
          </a:xfrm>
          <a:prstGeom prst="rect">
            <a:avLst/>
          </a:prstGeom>
          <a:ln>
            <a:solidFill>
              <a:schemeClr val="bg1"/>
            </a:solidFill>
          </a:ln>
        </p:spPr>
        <p:txBody>
          <a:bodyPr wrap="square" anchor="ctr">
            <a:spAutoFit/>
          </a:bodyPr>
          <a:lstStyle/>
          <a:p>
            <a:pPr algn="ctr"/>
            <a:r>
              <a:rPr lang="en-US" sz="3600" b="1" dirty="0">
                <a:solidFill>
                  <a:schemeClr val="bg1"/>
                </a:solidFill>
                <a:latin typeface="Bebas Neue" panose="020B0606020202050201" pitchFamily="34" charset="0"/>
              </a:rPr>
              <a:t>SOCIAL-ECONOMIC</a:t>
            </a:r>
          </a:p>
          <a:p>
            <a:pPr algn="ctr"/>
            <a:r>
              <a:rPr lang="en-US" sz="3600" b="1" dirty="0">
                <a:solidFill>
                  <a:schemeClr val="bg1"/>
                </a:solidFill>
                <a:latin typeface="Bebas Neue" panose="020B0606020202050201" pitchFamily="34" charset="0"/>
              </a:rPr>
              <a:t> INFRASTRCTURE FUND</a:t>
            </a:r>
          </a:p>
        </p:txBody>
      </p:sp>
    </p:spTree>
    <p:extLst>
      <p:ext uri="{BB962C8B-B14F-4D97-AF65-F5344CB8AC3E}">
        <p14:creationId xmlns:p14="http://schemas.microsoft.com/office/powerpoint/2010/main" val="2058217167"/>
      </p:ext>
    </p:extLst>
  </p:cSld>
  <p:clrMapOvr>
    <a:masterClrMapping/>
  </p:clrMapOvr>
  <p:transition spd="slow" advClick="0">
    <p:push/>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39">
            <a:extLst>
              <a:ext uri="{FF2B5EF4-FFF2-40B4-BE49-F238E27FC236}">
                <a16:creationId xmlns:a16="http://schemas.microsoft.com/office/drawing/2014/main" id="{37305D78-66F3-AD44-BFBC-6BDF28495DD2}"/>
              </a:ext>
            </a:extLst>
          </p:cNvPr>
          <p:cNvSpPr/>
          <p:nvPr/>
        </p:nvSpPr>
        <p:spPr>
          <a:xfrm>
            <a:off x="542408" y="939543"/>
            <a:ext cx="7440820" cy="307777"/>
          </a:xfrm>
          <a:prstGeom prst="rect">
            <a:avLst/>
          </a:prstGeom>
        </p:spPr>
        <p:txBody>
          <a:bodyPr wrap="none">
            <a:spAutoFit/>
          </a:bodyPr>
          <a:lstStyle/>
          <a:p>
            <a:pPr marL="12700">
              <a:lnSpc>
                <a:spcPct val="100000"/>
              </a:lnSpc>
              <a:spcBef>
                <a:spcPts val="95"/>
              </a:spcBef>
            </a:pPr>
            <a:r>
              <a:rPr lang="en-US" sz="1400" spc="-25" dirty="0">
                <a:solidFill>
                  <a:srgbClr val="BF9B30"/>
                </a:solidFill>
                <a:latin typeface="PT Sans" panose="020B0503020203020204" pitchFamily="34" charset="0"/>
                <a:cs typeface="Arial"/>
              </a:rPr>
              <a:t>Risk/Return </a:t>
            </a:r>
            <a:r>
              <a:rPr lang="en-US" sz="1400" spc="-40" dirty="0">
                <a:solidFill>
                  <a:srgbClr val="BF9B30"/>
                </a:solidFill>
                <a:latin typeface="PT Sans" panose="020B0503020203020204" pitchFamily="34" charset="0"/>
                <a:cs typeface="Arial"/>
              </a:rPr>
              <a:t>Profiles </a:t>
            </a:r>
            <a:r>
              <a:rPr lang="en-US" sz="1400" spc="-30" dirty="0">
                <a:solidFill>
                  <a:srgbClr val="BF9B30"/>
                </a:solidFill>
                <a:latin typeface="PT Sans" panose="020B0503020203020204" pitchFamily="34" charset="0"/>
                <a:cs typeface="Arial"/>
              </a:rPr>
              <a:t>of Infrastructure </a:t>
            </a:r>
            <a:r>
              <a:rPr lang="en-US" sz="1400" spc="-35" dirty="0">
                <a:solidFill>
                  <a:srgbClr val="BF9B30"/>
                </a:solidFill>
                <a:latin typeface="PT Sans" panose="020B0503020203020204" pitchFamily="34" charset="0"/>
                <a:cs typeface="Arial"/>
              </a:rPr>
              <a:t>Investments </a:t>
            </a:r>
            <a:r>
              <a:rPr lang="en-US" sz="1400" spc="-55" dirty="0">
                <a:solidFill>
                  <a:srgbClr val="BF9B30"/>
                </a:solidFill>
                <a:latin typeface="PT Sans" panose="020B0503020203020204" pitchFamily="34" charset="0"/>
                <a:cs typeface="Arial"/>
              </a:rPr>
              <a:t>Vary Widely </a:t>
            </a:r>
            <a:r>
              <a:rPr lang="en-US" sz="1400" spc="-30" dirty="0">
                <a:solidFill>
                  <a:srgbClr val="BF9B30"/>
                </a:solidFill>
                <a:latin typeface="PT Sans" panose="020B0503020203020204" pitchFamily="34" charset="0"/>
                <a:cs typeface="Arial"/>
              </a:rPr>
              <a:t>In </a:t>
            </a:r>
            <a:r>
              <a:rPr lang="en-US" sz="1400" spc="-40" dirty="0">
                <a:solidFill>
                  <a:srgbClr val="BF9B30"/>
                </a:solidFill>
                <a:latin typeface="PT Sans" panose="020B0503020203020204" pitchFamily="34" charset="0"/>
                <a:cs typeface="Arial"/>
              </a:rPr>
              <a:t>Relation </a:t>
            </a:r>
            <a:r>
              <a:rPr lang="en-US" sz="1400" spc="-30" dirty="0">
                <a:solidFill>
                  <a:srgbClr val="BF9B30"/>
                </a:solidFill>
                <a:latin typeface="PT Sans" panose="020B0503020203020204" pitchFamily="34" charset="0"/>
                <a:cs typeface="Arial"/>
              </a:rPr>
              <a:t>to </a:t>
            </a:r>
            <a:r>
              <a:rPr lang="en-US" sz="1400" spc="-40" dirty="0">
                <a:solidFill>
                  <a:srgbClr val="BF9B30"/>
                </a:solidFill>
                <a:latin typeface="PT Sans" panose="020B0503020203020204" pitchFamily="34" charset="0"/>
                <a:cs typeface="Arial"/>
              </a:rPr>
              <a:t>Traditional </a:t>
            </a:r>
            <a:r>
              <a:rPr lang="en-US" sz="1400" spc="-45" dirty="0">
                <a:solidFill>
                  <a:srgbClr val="BF9B30"/>
                </a:solidFill>
                <a:latin typeface="PT Sans" panose="020B0503020203020204" pitchFamily="34" charset="0"/>
                <a:cs typeface="Arial"/>
              </a:rPr>
              <a:t>Asset</a:t>
            </a:r>
            <a:r>
              <a:rPr lang="en-US" sz="1400" spc="55" dirty="0">
                <a:solidFill>
                  <a:srgbClr val="BF9B30"/>
                </a:solidFill>
                <a:latin typeface="PT Sans" panose="020B0503020203020204" pitchFamily="34" charset="0"/>
                <a:cs typeface="Arial"/>
              </a:rPr>
              <a:t> </a:t>
            </a:r>
            <a:r>
              <a:rPr lang="en-US" sz="1400" spc="-40" dirty="0">
                <a:solidFill>
                  <a:srgbClr val="BF9B30"/>
                </a:solidFill>
                <a:latin typeface="PT Sans" panose="020B0503020203020204" pitchFamily="34" charset="0"/>
                <a:cs typeface="Arial"/>
              </a:rPr>
              <a:t>Classes</a:t>
            </a:r>
            <a:endParaRPr lang="en-US" sz="1400" dirty="0">
              <a:solidFill>
                <a:srgbClr val="BF9B30"/>
              </a:solidFill>
              <a:latin typeface="PT Sans" panose="020B0503020203020204" pitchFamily="34" charset="0"/>
              <a:cs typeface="Arial"/>
            </a:endParaRPr>
          </a:p>
        </p:txBody>
      </p:sp>
      <p:sp>
        <p:nvSpPr>
          <p:cNvPr id="41" name="Rectangle 40"/>
          <p:cNvSpPr/>
          <p:nvPr/>
        </p:nvSpPr>
        <p:spPr>
          <a:xfrm>
            <a:off x="513380" y="486620"/>
            <a:ext cx="2527808" cy="646331"/>
          </a:xfrm>
          <a:prstGeom prst="rect">
            <a:avLst/>
          </a:prstGeom>
        </p:spPr>
        <p:txBody>
          <a:bodyPr wrap="none">
            <a:spAutoFit/>
          </a:bodyPr>
          <a:lstStyle/>
          <a:p>
            <a:r>
              <a:rPr lang="en-ZA" sz="3600" b="1" dirty="0">
                <a:solidFill>
                  <a:schemeClr val="tx1">
                    <a:lumMod val="75000"/>
                    <a:lumOff val="25000"/>
                  </a:schemeClr>
                </a:solidFill>
                <a:latin typeface="Bebas Neue" panose="020B0606020202050201" pitchFamily="34" charset="0"/>
              </a:rPr>
              <a:t>FUND STRATEGY</a:t>
            </a:r>
            <a:endParaRPr lang="en-US" sz="3600" dirty="0">
              <a:solidFill>
                <a:schemeClr val="tx1">
                  <a:lumMod val="75000"/>
                  <a:lumOff val="25000"/>
                </a:schemeClr>
              </a:solidFill>
              <a:latin typeface="Bebas Neue" panose="020B0606020202050201" pitchFamily="34" charset="0"/>
            </a:endParaRPr>
          </a:p>
        </p:txBody>
      </p:sp>
      <p:grpSp>
        <p:nvGrpSpPr>
          <p:cNvPr id="4" name="Group 3"/>
          <p:cNvGrpSpPr/>
          <p:nvPr/>
        </p:nvGrpSpPr>
        <p:grpSpPr>
          <a:xfrm>
            <a:off x="683281" y="1801588"/>
            <a:ext cx="5849257" cy="3497942"/>
            <a:chOff x="246742" y="1857829"/>
            <a:chExt cx="5849257" cy="3497942"/>
          </a:xfrm>
        </p:grpSpPr>
        <p:sp>
          <p:nvSpPr>
            <p:cNvPr id="3" name="Rectangle 2"/>
            <p:cNvSpPr/>
            <p:nvPr/>
          </p:nvSpPr>
          <p:spPr>
            <a:xfrm>
              <a:off x="246742" y="1857829"/>
              <a:ext cx="5849257" cy="349794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bject 4">
              <a:extLst>
                <a:ext uri="{FF2B5EF4-FFF2-40B4-BE49-F238E27FC236}">
                  <a16:creationId xmlns:a16="http://schemas.microsoft.com/office/drawing/2014/main" id="{7CDCF614-BFF3-5A40-B50B-0BC250F17FDE}"/>
                </a:ext>
              </a:extLst>
            </p:cNvPr>
            <p:cNvSpPr/>
            <p:nvPr/>
          </p:nvSpPr>
          <p:spPr>
            <a:xfrm>
              <a:off x="741799" y="2442005"/>
              <a:ext cx="0" cy="2155190"/>
            </a:xfrm>
            <a:custGeom>
              <a:avLst/>
              <a:gdLst/>
              <a:ahLst/>
              <a:cxnLst/>
              <a:rect l="l" t="t" r="r" b="b"/>
              <a:pathLst>
                <a:path h="2155190">
                  <a:moveTo>
                    <a:pt x="0" y="0"/>
                  </a:moveTo>
                  <a:lnTo>
                    <a:pt x="0" y="2154936"/>
                  </a:lnTo>
                </a:path>
              </a:pathLst>
            </a:custGeom>
            <a:ln w="8420">
              <a:solidFill>
                <a:srgbClr val="003868"/>
              </a:solidFill>
            </a:ln>
          </p:spPr>
          <p:txBody>
            <a:bodyPr wrap="square" lIns="0" tIns="0" rIns="0" bIns="0" rtlCol="0"/>
            <a:lstStyle/>
            <a:p>
              <a:endParaRPr>
                <a:latin typeface="PT Sans" panose="020B0503020203020204" pitchFamily="34" charset="0"/>
              </a:endParaRPr>
            </a:p>
          </p:txBody>
        </p:sp>
        <p:sp>
          <p:nvSpPr>
            <p:cNvPr id="44" name="object 5">
              <a:extLst>
                <a:ext uri="{FF2B5EF4-FFF2-40B4-BE49-F238E27FC236}">
                  <a16:creationId xmlns:a16="http://schemas.microsoft.com/office/drawing/2014/main" id="{679729F6-F1B6-3B4C-A18F-D8A56B239FD7}"/>
                </a:ext>
              </a:extLst>
            </p:cNvPr>
            <p:cNvSpPr/>
            <p:nvPr/>
          </p:nvSpPr>
          <p:spPr>
            <a:xfrm>
              <a:off x="740274" y="4596941"/>
              <a:ext cx="5291455" cy="0"/>
            </a:xfrm>
            <a:custGeom>
              <a:avLst/>
              <a:gdLst/>
              <a:ahLst/>
              <a:cxnLst/>
              <a:rect l="l" t="t" r="r" b="b"/>
              <a:pathLst>
                <a:path w="5291455">
                  <a:moveTo>
                    <a:pt x="0" y="0"/>
                  </a:moveTo>
                  <a:lnTo>
                    <a:pt x="5291328" y="0"/>
                  </a:lnTo>
                </a:path>
              </a:pathLst>
            </a:custGeom>
            <a:ln w="8420">
              <a:solidFill>
                <a:srgbClr val="003868"/>
              </a:solidFill>
            </a:ln>
          </p:spPr>
          <p:txBody>
            <a:bodyPr wrap="square" lIns="0" tIns="0" rIns="0" bIns="0" rtlCol="0"/>
            <a:lstStyle/>
            <a:p>
              <a:endParaRPr>
                <a:latin typeface="PT Sans" panose="020B0503020203020204" pitchFamily="34" charset="0"/>
              </a:endParaRPr>
            </a:p>
          </p:txBody>
        </p:sp>
        <p:sp>
          <p:nvSpPr>
            <p:cNvPr id="45" name="object 6">
              <a:extLst>
                <a:ext uri="{FF2B5EF4-FFF2-40B4-BE49-F238E27FC236}">
                  <a16:creationId xmlns:a16="http://schemas.microsoft.com/office/drawing/2014/main" id="{48FFD3B5-F363-2F4C-BFCB-B69395FEC547}"/>
                </a:ext>
              </a:extLst>
            </p:cNvPr>
            <p:cNvSpPr/>
            <p:nvPr/>
          </p:nvSpPr>
          <p:spPr>
            <a:xfrm>
              <a:off x="1131180" y="3943145"/>
              <a:ext cx="1393190" cy="567055"/>
            </a:xfrm>
            <a:custGeom>
              <a:avLst/>
              <a:gdLst/>
              <a:ahLst/>
              <a:cxnLst/>
              <a:rect l="l" t="t" r="r" b="b"/>
              <a:pathLst>
                <a:path w="1393189" h="567054">
                  <a:moveTo>
                    <a:pt x="696468" y="0"/>
                  </a:moveTo>
                  <a:lnTo>
                    <a:pt x="629368" y="1293"/>
                  </a:lnTo>
                  <a:lnTo>
                    <a:pt x="564078" y="5095"/>
                  </a:lnTo>
                  <a:lnTo>
                    <a:pt x="500890" y="11289"/>
                  </a:lnTo>
                  <a:lnTo>
                    <a:pt x="440094" y="19758"/>
                  </a:lnTo>
                  <a:lnTo>
                    <a:pt x="381982" y="30383"/>
                  </a:lnTo>
                  <a:lnTo>
                    <a:pt x="326845" y="43049"/>
                  </a:lnTo>
                  <a:lnTo>
                    <a:pt x="274974" y="57637"/>
                  </a:lnTo>
                  <a:lnTo>
                    <a:pt x="226661" y="74030"/>
                  </a:lnTo>
                  <a:lnTo>
                    <a:pt x="182197" y="92111"/>
                  </a:lnTo>
                  <a:lnTo>
                    <a:pt x="141873" y="111764"/>
                  </a:lnTo>
                  <a:lnTo>
                    <a:pt x="105981" y="132869"/>
                  </a:lnTo>
                  <a:lnTo>
                    <a:pt x="74811" y="155312"/>
                  </a:lnTo>
                  <a:lnTo>
                    <a:pt x="27806" y="203736"/>
                  </a:lnTo>
                  <a:lnTo>
                    <a:pt x="3186" y="256099"/>
                  </a:lnTo>
                  <a:lnTo>
                    <a:pt x="0" y="283464"/>
                  </a:lnTo>
                  <a:lnTo>
                    <a:pt x="3186" y="310709"/>
                  </a:lnTo>
                  <a:lnTo>
                    <a:pt x="27806" y="362917"/>
                  </a:lnTo>
                  <a:lnTo>
                    <a:pt x="74811" y="411280"/>
                  </a:lnTo>
                  <a:lnTo>
                    <a:pt x="105981" y="433720"/>
                  </a:lnTo>
                  <a:lnTo>
                    <a:pt x="141873" y="454838"/>
                  </a:lnTo>
                  <a:lnTo>
                    <a:pt x="182197" y="474514"/>
                  </a:lnTo>
                  <a:lnTo>
                    <a:pt x="226661" y="492629"/>
                  </a:lnTo>
                  <a:lnTo>
                    <a:pt x="274974" y="509062"/>
                  </a:lnTo>
                  <a:lnTo>
                    <a:pt x="326845" y="523694"/>
                  </a:lnTo>
                  <a:lnTo>
                    <a:pt x="381982" y="536404"/>
                  </a:lnTo>
                  <a:lnTo>
                    <a:pt x="440094" y="547072"/>
                  </a:lnTo>
                  <a:lnTo>
                    <a:pt x="500890" y="555579"/>
                  </a:lnTo>
                  <a:lnTo>
                    <a:pt x="564078" y="561804"/>
                  </a:lnTo>
                  <a:lnTo>
                    <a:pt x="629368" y="565627"/>
                  </a:lnTo>
                  <a:lnTo>
                    <a:pt x="696468" y="566928"/>
                  </a:lnTo>
                  <a:lnTo>
                    <a:pt x="763567" y="565627"/>
                  </a:lnTo>
                  <a:lnTo>
                    <a:pt x="828857" y="561804"/>
                  </a:lnTo>
                  <a:lnTo>
                    <a:pt x="892045" y="555579"/>
                  </a:lnTo>
                  <a:lnTo>
                    <a:pt x="952841" y="547072"/>
                  </a:lnTo>
                  <a:lnTo>
                    <a:pt x="1010953" y="536404"/>
                  </a:lnTo>
                  <a:lnTo>
                    <a:pt x="1066090" y="523694"/>
                  </a:lnTo>
                  <a:lnTo>
                    <a:pt x="1117961" y="509062"/>
                  </a:lnTo>
                  <a:lnTo>
                    <a:pt x="1166274" y="492629"/>
                  </a:lnTo>
                  <a:lnTo>
                    <a:pt x="1210738" y="474514"/>
                  </a:lnTo>
                  <a:lnTo>
                    <a:pt x="1251062" y="454838"/>
                  </a:lnTo>
                  <a:lnTo>
                    <a:pt x="1286954" y="433720"/>
                  </a:lnTo>
                  <a:lnTo>
                    <a:pt x="1318124" y="411280"/>
                  </a:lnTo>
                  <a:lnTo>
                    <a:pt x="1365129" y="362917"/>
                  </a:lnTo>
                  <a:lnTo>
                    <a:pt x="1389749" y="310709"/>
                  </a:lnTo>
                  <a:lnTo>
                    <a:pt x="1392936" y="283464"/>
                  </a:lnTo>
                  <a:lnTo>
                    <a:pt x="1389749" y="256099"/>
                  </a:lnTo>
                  <a:lnTo>
                    <a:pt x="1365129" y="203736"/>
                  </a:lnTo>
                  <a:lnTo>
                    <a:pt x="1318124" y="155312"/>
                  </a:lnTo>
                  <a:lnTo>
                    <a:pt x="1286954" y="132869"/>
                  </a:lnTo>
                  <a:lnTo>
                    <a:pt x="1251062" y="111764"/>
                  </a:lnTo>
                  <a:lnTo>
                    <a:pt x="1210738" y="92111"/>
                  </a:lnTo>
                  <a:lnTo>
                    <a:pt x="1166274" y="74030"/>
                  </a:lnTo>
                  <a:lnTo>
                    <a:pt x="1117961" y="57637"/>
                  </a:lnTo>
                  <a:lnTo>
                    <a:pt x="1066090" y="43049"/>
                  </a:lnTo>
                  <a:lnTo>
                    <a:pt x="1010953" y="30383"/>
                  </a:lnTo>
                  <a:lnTo>
                    <a:pt x="952841" y="19758"/>
                  </a:lnTo>
                  <a:lnTo>
                    <a:pt x="892045" y="11289"/>
                  </a:lnTo>
                  <a:lnTo>
                    <a:pt x="828857" y="5095"/>
                  </a:lnTo>
                  <a:lnTo>
                    <a:pt x="763567" y="1293"/>
                  </a:lnTo>
                  <a:lnTo>
                    <a:pt x="696468" y="0"/>
                  </a:lnTo>
                  <a:close/>
                </a:path>
              </a:pathLst>
            </a:custGeom>
            <a:solidFill>
              <a:srgbClr val="255B89"/>
            </a:solidFill>
          </p:spPr>
          <p:txBody>
            <a:bodyPr wrap="square" lIns="0" tIns="0" rIns="0" bIns="0" rtlCol="0"/>
            <a:lstStyle/>
            <a:p>
              <a:endParaRPr>
                <a:latin typeface="PT Sans" panose="020B0503020203020204" pitchFamily="34" charset="0"/>
              </a:endParaRPr>
            </a:p>
          </p:txBody>
        </p:sp>
        <p:sp>
          <p:nvSpPr>
            <p:cNvPr id="46" name="object 7">
              <a:extLst>
                <a:ext uri="{FF2B5EF4-FFF2-40B4-BE49-F238E27FC236}">
                  <a16:creationId xmlns:a16="http://schemas.microsoft.com/office/drawing/2014/main" id="{F992D7B1-6256-504E-84FD-642621EFBE5C}"/>
                </a:ext>
              </a:extLst>
            </p:cNvPr>
            <p:cNvSpPr/>
            <p:nvPr/>
          </p:nvSpPr>
          <p:spPr>
            <a:xfrm>
              <a:off x="2178301" y="3261370"/>
              <a:ext cx="1210310" cy="993775"/>
            </a:xfrm>
            <a:custGeom>
              <a:avLst/>
              <a:gdLst/>
              <a:ahLst/>
              <a:cxnLst/>
              <a:rect l="l" t="t" r="r" b="b"/>
              <a:pathLst>
                <a:path w="1210310" h="993775">
                  <a:moveTo>
                    <a:pt x="952297" y="0"/>
                  </a:moveTo>
                  <a:lnTo>
                    <a:pt x="908778" y="1435"/>
                  </a:lnTo>
                  <a:lnTo>
                    <a:pt x="863118" y="6452"/>
                  </a:lnTo>
                  <a:lnTo>
                    <a:pt x="815587" y="15011"/>
                  </a:lnTo>
                  <a:lnTo>
                    <a:pt x="766459" y="27073"/>
                  </a:lnTo>
                  <a:lnTo>
                    <a:pt x="716006" y="42598"/>
                  </a:lnTo>
                  <a:lnTo>
                    <a:pt x="664498" y="61547"/>
                  </a:lnTo>
                  <a:lnTo>
                    <a:pt x="612210" y="83882"/>
                  </a:lnTo>
                  <a:lnTo>
                    <a:pt x="559411" y="109562"/>
                  </a:lnTo>
                  <a:lnTo>
                    <a:pt x="506375" y="138549"/>
                  </a:lnTo>
                  <a:lnTo>
                    <a:pt x="453374" y="170804"/>
                  </a:lnTo>
                  <a:lnTo>
                    <a:pt x="400679" y="206287"/>
                  </a:lnTo>
                  <a:lnTo>
                    <a:pt x="349653" y="244262"/>
                  </a:lnTo>
                  <a:lnTo>
                    <a:pt x="301563" y="283601"/>
                  </a:lnTo>
                  <a:lnTo>
                    <a:pt x="256537" y="324062"/>
                  </a:lnTo>
                  <a:lnTo>
                    <a:pt x="214703" y="365400"/>
                  </a:lnTo>
                  <a:lnTo>
                    <a:pt x="176187" y="407371"/>
                  </a:lnTo>
                  <a:lnTo>
                    <a:pt x="141119" y="449732"/>
                  </a:lnTo>
                  <a:lnTo>
                    <a:pt x="109625" y="492239"/>
                  </a:lnTo>
                  <a:lnTo>
                    <a:pt x="81835" y="534647"/>
                  </a:lnTo>
                  <a:lnTo>
                    <a:pt x="57874" y="576714"/>
                  </a:lnTo>
                  <a:lnTo>
                    <a:pt x="37872" y="618196"/>
                  </a:lnTo>
                  <a:lnTo>
                    <a:pt x="21955" y="658847"/>
                  </a:lnTo>
                  <a:lnTo>
                    <a:pt x="10253" y="698426"/>
                  </a:lnTo>
                  <a:lnTo>
                    <a:pt x="2891" y="736688"/>
                  </a:lnTo>
                  <a:lnTo>
                    <a:pt x="0" y="773388"/>
                  </a:lnTo>
                  <a:lnTo>
                    <a:pt x="1705" y="808285"/>
                  </a:lnTo>
                  <a:lnTo>
                    <a:pt x="19418" y="871688"/>
                  </a:lnTo>
                  <a:lnTo>
                    <a:pt x="56597" y="924549"/>
                  </a:lnTo>
                  <a:lnTo>
                    <a:pt x="110329" y="962632"/>
                  </a:lnTo>
                  <a:lnTo>
                    <a:pt x="178096" y="985521"/>
                  </a:lnTo>
                  <a:lnTo>
                    <a:pt x="216557" y="991373"/>
                  </a:lnTo>
                  <a:lnTo>
                    <a:pt x="257704" y="993550"/>
                  </a:lnTo>
                  <a:lnTo>
                    <a:pt x="301262" y="992096"/>
                  </a:lnTo>
                  <a:lnTo>
                    <a:pt x="346958" y="987051"/>
                  </a:lnTo>
                  <a:lnTo>
                    <a:pt x="394516" y="978457"/>
                  </a:lnTo>
                  <a:lnTo>
                    <a:pt x="443662" y="966356"/>
                  </a:lnTo>
                  <a:lnTo>
                    <a:pt x="494123" y="950789"/>
                  </a:lnTo>
                  <a:lnTo>
                    <a:pt x="545622" y="931798"/>
                  </a:lnTo>
                  <a:lnTo>
                    <a:pt x="597887" y="909424"/>
                  </a:lnTo>
                  <a:lnTo>
                    <a:pt x="650643" y="883708"/>
                  </a:lnTo>
                  <a:lnTo>
                    <a:pt x="703615" y="854694"/>
                  </a:lnTo>
                  <a:lnTo>
                    <a:pt x="756529" y="822421"/>
                  </a:lnTo>
                  <a:lnTo>
                    <a:pt x="809111" y="786931"/>
                  </a:lnTo>
                  <a:lnTo>
                    <a:pt x="860136" y="749070"/>
                  </a:lnTo>
                  <a:lnTo>
                    <a:pt x="908226" y="709817"/>
                  </a:lnTo>
                  <a:lnTo>
                    <a:pt x="953252" y="669421"/>
                  </a:lnTo>
                  <a:lnTo>
                    <a:pt x="995087" y="628126"/>
                  </a:lnTo>
                  <a:lnTo>
                    <a:pt x="1033602" y="586178"/>
                  </a:lnTo>
                  <a:lnTo>
                    <a:pt x="1068671" y="543825"/>
                  </a:lnTo>
                  <a:lnTo>
                    <a:pt x="1100164" y="501311"/>
                  </a:lnTo>
                  <a:lnTo>
                    <a:pt x="1127955" y="458884"/>
                  </a:lnTo>
                  <a:lnTo>
                    <a:pt x="1151916" y="416789"/>
                  </a:lnTo>
                  <a:lnTo>
                    <a:pt x="1171918" y="375273"/>
                  </a:lnTo>
                  <a:lnTo>
                    <a:pt x="1187834" y="334582"/>
                  </a:lnTo>
                  <a:lnTo>
                    <a:pt x="1199537" y="294961"/>
                  </a:lnTo>
                  <a:lnTo>
                    <a:pt x="1206898" y="256658"/>
                  </a:lnTo>
                  <a:lnTo>
                    <a:pt x="1209790" y="219917"/>
                  </a:lnTo>
                  <a:lnTo>
                    <a:pt x="1208085" y="184986"/>
                  </a:lnTo>
                  <a:lnTo>
                    <a:pt x="1190372" y="121537"/>
                  </a:lnTo>
                  <a:lnTo>
                    <a:pt x="1153199" y="68782"/>
                  </a:lnTo>
                  <a:lnTo>
                    <a:pt x="1099514" y="30851"/>
                  </a:lnTo>
                  <a:lnTo>
                    <a:pt x="1031821" y="8028"/>
                  </a:lnTo>
                  <a:lnTo>
                    <a:pt x="993402" y="2184"/>
                  </a:lnTo>
                  <a:lnTo>
                    <a:pt x="952297" y="0"/>
                  </a:lnTo>
                  <a:close/>
                </a:path>
              </a:pathLst>
            </a:custGeom>
            <a:solidFill>
              <a:srgbClr val="91867E"/>
            </a:solidFill>
          </p:spPr>
          <p:txBody>
            <a:bodyPr wrap="square" lIns="0" tIns="0" rIns="0" bIns="0" rtlCol="0"/>
            <a:lstStyle/>
            <a:p>
              <a:endParaRPr>
                <a:latin typeface="PT Sans" panose="020B0503020203020204" pitchFamily="34" charset="0"/>
              </a:endParaRPr>
            </a:p>
          </p:txBody>
        </p:sp>
        <p:sp>
          <p:nvSpPr>
            <p:cNvPr id="47" name="object 8">
              <a:extLst>
                <a:ext uri="{FF2B5EF4-FFF2-40B4-BE49-F238E27FC236}">
                  <a16:creationId xmlns:a16="http://schemas.microsoft.com/office/drawing/2014/main" id="{327A3EB6-3A5E-5442-8F7E-C6F2BEC63148}"/>
                </a:ext>
              </a:extLst>
            </p:cNvPr>
            <p:cNvSpPr/>
            <p:nvPr/>
          </p:nvSpPr>
          <p:spPr>
            <a:xfrm>
              <a:off x="3262596" y="2485577"/>
              <a:ext cx="1896745" cy="1496060"/>
            </a:xfrm>
            <a:custGeom>
              <a:avLst/>
              <a:gdLst/>
              <a:ahLst/>
              <a:cxnLst/>
              <a:rect l="l" t="t" r="r" b="b"/>
              <a:pathLst>
                <a:path w="1896745" h="1496060">
                  <a:moveTo>
                    <a:pt x="1611448" y="0"/>
                  </a:moveTo>
                  <a:lnTo>
                    <a:pt x="1573050" y="260"/>
                  </a:lnTo>
                  <a:lnTo>
                    <a:pt x="1532851" y="2782"/>
                  </a:lnTo>
                  <a:lnTo>
                    <a:pt x="1490960" y="7542"/>
                  </a:lnTo>
                  <a:lnTo>
                    <a:pt x="1447490" y="14514"/>
                  </a:lnTo>
                  <a:lnTo>
                    <a:pt x="1402549" y="23674"/>
                  </a:lnTo>
                  <a:lnTo>
                    <a:pt x="1356250" y="34998"/>
                  </a:lnTo>
                  <a:lnTo>
                    <a:pt x="1308703" y="48461"/>
                  </a:lnTo>
                  <a:lnTo>
                    <a:pt x="1260018" y="64038"/>
                  </a:lnTo>
                  <a:lnTo>
                    <a:pt x="1210307" y="81705"/>
                  </a:lnTo>
                  <a:lnTo>
                    <a:pt x="1159681" y="101437"/>
                  </a:lnTo>
                  <a:lnTo>
                    <a:pt x="1108250" y="123210"/>
                  </a:lnTo>
                  <a:lnTo>
                    <a:pt x="1056125" y="146999"/>
                  </a:lnTo>
                  <a:lnTo>
                    <a:pt x="1003417" y="172780"/>
                  </a:lnTo>
                  <a:lnTo>
                    <a:pt x="950236" y="200527"/>
                  </a:lnTo>
                  <a:lnTo>
                    <a:pt x="896694" y="230217"/>
                  </a:lnTo>
                  <a:lnTo>
                    <a:pt x="842901" y="261824"/>
                  </a:lnTo>
                  <a:lnTo>
                    <a:pt x="788968" y="295325"/>
                  </a:lnTo>
                  <a:lnTo>
                    <a:pt x="735006" y="330694"/>
                  </a:lnTo>
                  <a:lnTo>
                    <a:pt x="681126" y="367908"/>
                  </a:lnTo>
                  <a:lnTo>
                    <a:pt x="628152" y="406413"/>
                  </a:lnTo>
                  <a:lnTo>
                    <a:pt x="576878" y="445608"/>
                  </a:lnTo>
                  <a:lnTo>
                    <a:pt x="527364" y="485399"/>
                  </a:lnTo>
                  <a:lnTo>
                    <a:pt x="479671" y="525688"/>
                  </a:lnTo>
                  <a:lnTo>
                    <a:pt x="433859" y="566380"/>
                  </a:lnTo>
                  <a:lnTo>
                    <a:pt x="389988" y="607378"/>
                  </a:lnTo>
                  <a:lnTo>
                    <a:pt x="348120" y="648586"/>
                  </a:lnTo>
                  <a:lnTo>
                    <a:pt x="308314" y="689907"/>
                  </a:lnTo>
                  <a:lnTo>
                    <a:pt x="270632" y="731246"/>
                  </a:lnTo>
                  <a:lnTo>
                    <a:pt x="235135" y="772506"/>
                  </a:lnTo>
                  <a:lnTo>
                    <a:pt x="201882" y="813592"/>
                  </a:lnTo>
                  <a:lnTo>
                    <a:pt x="170934" y="854406"/>
                  </a:lnTo>
                  <a:lnTo>
                    <a:pt x="142353" y="894853"/>
                  </a:lnTo>
                  <a:lnTo>
                    <a:pt x="116198" y="934836"/>
                  </a:lnTo>
                  <a:lnTo>
                    <a:pt x="92530" y="974259"/>
                  </a:lnTo>
                  <a:lnTo>
                    <a:pt x="71410" y="1013026"/>
                  </a:lnTo>
                  <a:lnTo>
                    <a:pt x="52898" y="1051041"/>
                  </a:lnTo>
                  <a:lnTo>
                    <a:pt x="37056" y="1088208"/>
                  </a:lnTo>
                  <a:lnTo>
                    <a:pt x="23943" y="1124429"/>
                  </a:lnTo>
                  <a:lnTo>
                    <a:pt x="6148" y="1193654"/>
                  </a:lnTo>
                  <a:lnTo>
                    <a:pt x="0" y="1257945"/>
                  </a:lnTo>
                  <a:lnTo>
                    <a:pt x="1444" y="1287999"/>
                  </a:lnTo>
                  <a:lnTo>
                    <a:pt x="13673" y="1343447"/>
                  </a:lnTo>
                  <a:lnTo>
                    <a:pt x="38760" y="1392036"/>
                  </a:lnTo>
                  <a:lnTo>
                    <a:pt x="76087" y="1431957"/>
                  </a:lnTo>
                  <a:lnTo>
                    <a:pt x="124128" y="1462044"/>
                  </a:lnTo>
                  <a:lnTo>
                    <a:pt x="182003" y="1482494"/>
                  </a:lnTo>
                  <a:lnTo>
                    <a:pt x="248832" y="1493504"/>
                  </a:lnTo>
                  <a:lnTo>
                    <a:pt x="285329" y="1495530"/>
                  </a:lnTo>
                  <a:lnTo>
                    <a:pt x="323735" y="1495269"/>
                  </a:lnTo>
                  <a:lnTo>
                    <a:pt x="363939" y="1492747"/>
                  </a:lnTo>
                  <a:lnTo>
                    <a:pt x="405833" y="1487988"/>
                  </a:lnTo>
                  <a:lnTo>
                    <a:pt x="449304" y="1481016"/>
                  </a:lnTo>
                  <a:lnTo>
                    <a:pt x="494245" y="1471855"/>
                  </a:lnTo>
                  <a:lnTo>
                    <a:pt x="540544" y="1460531"/>
                  </a:lnTo>
                  <a:lnTo>
                    <a:pt x="588093" y="1447069"/>
                  </a:lnTo>
                  <a:lnTo>
                    <a:pt x="636780" y="1431491"/>
                  </a:lnTo>
                  <a:lnTo>
                    <a:pt x="686496" y="1413824"/>
                  </a:lnTo>
                  <a:lnTo>
                    <a:pt x="737130" y="1394092"/>
                  </a:lnTo>
                  <a:lnTo>
                    <a:pt x="788574" y="1372319"/>
                  </a:lnTo>
                  <a:lnTo>
                    <a:pt x="840717" y="1348530"/>
                  </a:lnTo>
                  <a:lnTo>
                    <a:pt x="893449" y="1322750"/>
                  </a:lnTo>
                  <a:lnTo>
                    <a:pt x="946659" y="1295002"/>
                  </a:lnTo>
                  <a:lnTo>
                    <a:pt x="1000239" y="1265313"/>
                  </a:lnTo>
                  <a:lnTo>
                    <a:pt x="1054078" y="1233705"/>
                  </a:lnTo>
                  <a:lnTo>
                    <a:pt x="1108066" y="1200204"/>
                  </a:lnTo>
                  <a:lnTo>
                    <a:pt x="1162093" y="1164835"/>
                  </a:lnTo>
                  <a:lnTo>
                    <a:pt x="1216050" y="1127622"/>
                  </a:lnTo>
                  <a:lnTo>
                    <a:pt x="1269020" y="1089117"/>
                  </a:lnTo>
                  <a:lnTo>
                    <a:pt x="1320286" y="1049921"/>
                  </a:lnTo>
                  <a:lnTo>
                    <a:pt x="1369786" y="1010130"/>
                  </a:lnTo>
                  <a:lnTo>
                    <a:pt x="1417462" y="969841"/>
                  </a:lnTo>
                  <a:lnTo>
                    <a:pt x="1463252" y="929149"/>
                  </a:lnTo>
                  <a:lnTo>
                    <a:pt x="1507097" y="888152"/>
                  </a:lnTo>
                  <a:lnTo>
                    <a:pt x="1548936" y="846944"/>
                  </a:lnTo>
                  <a:lnTo>
                    <a:pt x="1588710" y="805622"/>
                  </a:lnTo>
                  <a:lnTo>
                    <a:pt x="1626357" y="764283"/>
                  </a:lnTo>
                  <a:lnTo>
                    <a:pt x="1661818" y="723023"/>
                  </a:lnTo>
                  <a:lnTo>
                    <a:pt x="1695033" y="681938"/>
                  </a:lnTo>
                  <a:lnTo>
                    <a:pt x="1725941" y="641124"/>
                  </a:lnTo>
                  <a:lnTo>
                    <a:pt x="1754482" y="600677"/>
                  </a:lnTo>
                  <a:lnTo>
                    <a:pt x="1780596" y="560694"/>
                  </a:lnTo>
                  <a:lnTo>
                    <a:pt x="1804223" y="521270"/>
                  </a:lnTo>
                  <a:lnTo>
                    <a:pt x="1825303" y="482503"/>
                  </a:lnTo>
                  <a:lnTo>
                    <a:pt x="1843775" y="444488"/>
                  </a:lnTo>
                  <a:lnTo>
                    <a:pt x="1859579" y="407322"/>
                  </a:lnTo>
                  <a:lnTo>
                    <a:pt x="1872656" y="371100"/>
                  </a:lnTo>
                  <a:lnTo>
                    <a:pt x="1890384" y="301876"/>
                  </a:lnTo>
                  <a:lnTo>
                    <a:pt x="1896478" y="237585"/>
                  </a:lnTo>
                  <a:lnTo>
                    <a:pt x="1895012" y="207530"/>
                  </a:lnTo>
                  <a:lnTo>
                    <a:pt x="1882752" y="152083"/>
                  </a:lnTo>
                  <a:lnTo>
                    <a:pt x="1857654" y="103494"/>
                  </a:lnTo>
                  <a:lnTo>
                    <a:pt x="1820467" y="63573"/>
                  </a:lnTo>
                  <a:lnTo>
                    <a:pt x="1772527" y="33485"/>
                  </a:lnTo>
                  <a:lnTo>
                    <a:pt x="1714720" y="13035"/>
                  </a:lnTo>
                  <a:lnTo>
                    <a:pt x="1647932" y="2026"/>
                  </a:lnTo>
                  <a:lnTo>
                    <a:pt x="1611448" y="0"/>
                  </a:lnTo>
                  <a:close/>
                </a:path>
              </a:pathLst>
            </a:custGeom>
            <a:solidFill>
              <a:srgbClr val="6CCBED"/>
            </a:solidFill>
          </p:spPr>
          <p:txBody>
            <a:bodyPr wrap="square" lIns="0" tIns="0" rIns="0" bIns="0" rtlCol="0"/>
            <a:lstStyle/>
            <a:p>
              <a:endParaRPr>
                <a:latin typeface="PT Sans" panose="020B0503020203020204" pitchFamily="34" charset="0"/>
              </a:endParaRPr>
            </a:p>
          </p:txBody>
        </p:sp>
        <p:sp>
          <p:nvSpPr>
            <p:cNvPr id="48" name="object 9">
              <a:extLst>
                <a:ext uri="{FF2B5EF4-FFF2-40B4-BE49-F238E27FC236}">
                  <a16:creationId xmlns:a16="http://schemas.microsoft.com/office/drawing/2014/main" id="{E7AA3EB4-18C3-F44A-8B6A-54DF3A1CBA62}"/>
                </a:ext>
              </a:extLst>
            </p:cNvPr>
            <p:cNvSpPr/>
            <p:nvPr/>
          </p:nvSpPr>
          <p:spPr>
            <a:xfrm>
              <a:off x="3733977" y="2873752"/>
              <a:ext cx="1322070" cy="779780"/>
            </a:xfrm>
            <a:custGeom>
              <a:avLst/>
              <a:gdLst/>
              <a:ahLst/>
              <a:cxnLst/>
              <a:rect l="l" t="t" r="r" b="b"/>
              <a:pathLst>
                <a:path w="1322070" h="779780">
                  <a:moveTo>
                    <a:pt x="993020" y="0"/>
                  </a:moveTo>
                  <a:lnTo>
                    <a:pt x="943045" y="1186"/>
                  </a:lnTo>
                  <a:lnTo>
                    <a:pt x="890860" y="5217"/>
                  </a:lnTo>
                  <a:lnTo>
                    <a:pt x="836737" y="12114"/>
                  </a:lnTo>
                  <a:lnTo>
                    <a:pt x="780948" y="21894"/>
                  </a:lnTo>
                  <a:lnTo>
                    <a:pt x="723763" y="34576"/>
                  </a:lnTo>
                  <a:lnTo>
                    <a:pt x="665454" y="50179"/>
                  </a:lnTo>
                  <a:lnTo>
                    <a:pt x="606293" y="68721"/>
                  </a:lnTo>
                  <a:lnTo>
                    <a:pt x="546549" y="90223"/>
                  </a:lnTo>
                  <a:lnTo>
                    <a:pt x="487744" y="114179"/>
                  </a:lnTo>
                  <a:lnTo>
                    <a:pt x="431344" y="139945"/>
                  </a:lnTo>
                  <a:lnTo>
                    <a:pt x="377537" y="167326"/>
                  </a:lnTo>
                  <a:lnTo>
                    <a:pt x="326512" y="196127"/>
                  </a:lnTo>
                  <a:lnTo>
                    <a:pt x="278458" y="226155"/>
                  </a:lnTo>
                  <a:lnTo>
                    <a:pt x="233565" y="257214"/>
                  </a:lnTo>
                  <a:lnTo>
                    <a:pt x="192020" y="289110"/>
                  </a:lnTo>
                  <a:lnTo>
                    <a:pt x="154013" y="321649"/>
                  </a:lnTo>
                  <a:lnTo>
                    <a:pt x="119734" y="354637"/>
                  </a:lnTo>
                  <a:lnTo>
                    <a:pt x="89370" y="387878"/>
                  </a:lnTo>
                  <a:lnTo>
                    <a:pt x="63111" y="421180"/>
                  </a:lnTo>
                  <a:lnTo>
                    <a:pt x="41145" y="454346"/>
                  </a:lnTo>
                  <a:lnTo>
                    <a:pt x="10851" y="519496"/>
                  </a:lnTo>
                  <a:lnTo>
                    <a:pt x="0" y="581774"/>
                  </a:lnTo>
                  <a:lnTo>
                    <a:pt x="2337" y="611350"/>
                  </a:lnTo>
                  <a:lnTo>
                    <a:pt x="23066" y="665854"/>
                  </a:lnTo>
                  <a:lnTo>
                    <a:pt x="63490" y="710286"/>
                  </a:lnTo>
                  <a:lnTo>
                    <a:pt x="121431" y="743899"/>
                  </a:lnTo>
                  <a:lnTo>
                    <a:pt x="194718" y="766556"/>
                  </a:lnTo>
                  <a:lnTo>
                    <a:pt x="236439" y="773733"/>
                  </a:lnTo>
                  <a:lnTo>
                    <a:pt x="281182" y="778118"/>
                  </a:lnTo>
                  <a:lnTo>
                    <a:pt x="328678" y="779696"/>
                  </a:lnTo>
                  <a:lnTo>
                    <a:pt x="378653" y="778448"/>
                  </a:lnTo>
                  <a:lnTo>
                    <a:pt x="430838" y="774358"/>
                  </a:lnTo>
                  <a:lnTo>
                    <a:pt x="484960" y="767407"/>
                  </a:lnTo>
                  <a:lnTo>
                    <a:pt x="540750" y="757580"/>
                  </a:lnTo>
                  <a:lnTo>
                    <a:pt x="597935" y="744858"/>
                  </a:lnTo>
                  <a:lnTo>
                    <a:pt x="656244" y="729225"/>
                  </a:lnTo>
                  <a:lnTo>
                    <a:pt x="715405" y="710663"/>
                  </a:lnTo>
                  <a:lnTo>
                    <a:pt x="775149" y="689155"/>
                  </a:lnTo>
                  <a:lnTo>
                    <a:pt x="833954" y="665318"/>
                  </a:lnTo>
                  <a:lnTo>
                    <a:pt x="890422" y="639625"/>
                  </a:lnTo>
                  <a:lnTo>
                    <a:pt x="944161" y="612373"/>
                  </a:lnTo>
                  <a:lnTo>
                    <a:pt x="995186" y="583654"/>
                  </a:lnTo>
                  <a:lnTo>
                    <a:pt x="1043240" y="553698"/>
                  </a:lnTo>
                  <a:lnTo>
                    <a:pt x="1088133" y="522700"/>
                  </a:lnTo>
                  <a:lnTo>
                    <a:pt x="1129678" y="490856"/>
                  </a:lnTo>
                  <a:lnTo>
                    <a:pt x="1167685" y="458360"/>
                  </a:lnTo>
                  <a:lnTo>
                    <a:pt x="1201964" y="425408"/>
                  </a:lnTo>
                  <a:lnTo>
                    <a:pt x="1232328" y="392194"/>
                  </a:lnTo>
                  <a:lnTo>
                    <a:pt x="1258587" y="358915"/>
                  </a:lnTo>
                  <a:lnTo>
                    <a:pt x="1280553" y="325765"/>
                  </a:lnTo>
                  <a:lnTo>
                    <a:pt x="1310846" y="260635"/>
                  </a:lnTo>
                  <a:lnTo>
                    <a:pt x="1321698" y="198364"/>
                  </a:lnTo>
                  <a:lnTo>
                    <a:pt x="1319361" y="168789"/>
                  </a:lnTo>
                  <a:lnTo>
                    <a:pt x="1298632" y="114278"/>
                  </a:lnTo>
                  <a:lnTo>
                    <a:pt x="1258208" y="69797"/>
                  </a:lnTo>
                  <a:lnTo>
                    <a:pt x="1200267" y="36097"/>
                  </a:lnTo>
                  <a:lnTo>
                    <a:pt x="1126979" y="13327"/>
                  </a:lnTo>
                  <a:lnTo>
                    <a:pt x="1085259" y="6089"/>
                  </a:lnTo>
                  <a:lnTo>
                    <a:pt x="1040515" y="1640"/>
                  </a:lnTo>
                  <a:lnTo>
                    <a:pt x="993020" y="0"/>
                  </a:lnTo>
                  <a:close/>
                </a:path>
              </a:pathLst>
            </a:custGeom>
            <a:solidFill>
              <a:srgbClr val="9D0E2D"/>
            </a:solidFill>
          </p:spPr>
          <p:txBody>
            <a:bodyPr wrap="square" lIns="0" tIns="0" rIns="0" bIns="0" rtlCol="0"/>
            <a:lstStyle/>
            <a:p>
              <a:endParaRPr>
                <a:latin typeface="PT Sans" panose="020B0503020203020204" pitchFamily="34" charset="0"/>
              </a:endParaRPr>
            </a:p>
          </p:txBody>
        </p:sp>
        <p:sp>
          <p:nvSpPr>
            <p:cNvPr id="49" name="object 10">
              <a:extLst>
                <a:ext uri="{FF2B5EF4-FFF2-40B4-BE49-F238E27FC236}">
                  <a16:creationId xmlns:a16="http://schemas.microsoft.com/office/drawing/2014/main" id="{6FB583F9-CC73-B645-A62E-799715A99CD2}"/>
                </a:ext>
              </a:extLst>
            </p:cNvPr>
            <p:cNvSpPr/>
            <p:nvPr/>
          </p:nvSpPr>
          <p:spPr>
            <a:xfrm>
              <a:off x="3733977" y="2873752"/>
              <a:ext cx="1322070" cy="779780"/>
            </a:xfrm>
            <a:custGeom>
              <a:avLst/>
              <a:gdLst/>
              <a:ahLst/>
              <a:cxnLst/>
              <a:rect l="l" t="t" r="r" b="b"/>
              <a:pathLst>
                <a:path w="1322070" h="779780">
                  <a:moveTo>
                    <a:pt x="546549" y="90223"/>
                  </a:moveTo>
                  <a:lnTo>
                    <a:pt x="487744" y="114179"/>
                  </a:lnTo>
                  <a:lnTo>
                    <a:pt x="431344" y="139945"/>
                  </a:lnTo>
                  <a:lnTo>
                    <a:pt x="377537" y="167326"/>
                  </a:lnTo>
                  <a:lnTo>
                    <a:pt x="326512" y="196127"/>
                  </a:lnTo>
                  <a:lnTo>
                    <a:pt x="278458" y="226155"/>
                  </a:lnTo>
                  <a:lnTo>
                    <a:pt x="233565" y="257214"/>
                  </a:lnTo>
                  <a:lnTo>
                    <a:pt x="192020" y="289110"/>
                  </a:lnTo>
                  <a:lnTo>
                    <a:pt x="154013" y="321649"/>
                  </a:lnTo>
                  <a:lnTo>
                    <a:pt x="119734" y="354637"/>
                  </a:lnTo>
                  <a:lnTo>
                    <a:pt x="89370" y="387878"/>
                  </a:lnTo>
                  <a:lnTo>
                    <a:pt x="63111" y="421180"/>
                  </a:lnTo>
                  <a:lnTo>
                    <a:pt x="41145" y="454346"/>
                  </a:lnTo>
                  <a:lnTo>
                    <a:pt x="10851" y="519496"/>
                  </a:lnTo>
                  <a:lnTo>
                    <a:pt x="0" y="581774"/>
                  </a:lnTo>
                  <a:lnTo>
                    <a:pt x="2337" y="611350"/>
                  </a:lnTo>
                  <a:lnTo>
                    <a:pt x="23066" y="665854"/>
                  </a:lnTo>
                  <a:lnTo>
                    <a:pt x="63490" y="710286"/>
                  </a:lnTo>
                  <a:lnTo>
                    <a:pt x="121431" y="743899"/>
                  </a:lnTo>
                  <a:lnTo>
                    <a:pt x="194718" y="766556"/>
                  </a:lnTo>
                  <a:lnTo>
                    <a:pt x="236439" y="773733"/>
                  </a:lnTo>
                  <a:lnTo>
                    <a:pt x="281182" y="778118"/>
                  </a:lnTo>
                  <a:lnTo>
                    <a:pt x="328678" y="779696"/>
                  </a:lnTo>
                  <a:lnTo>
                    <a:pt x="378653" y="778448"/>
                  </a:lnTo>
                  <a:lnTo>
                    <a:pt x="430838" y="774358"/>
                  </a:lnTo>
                  <a:lnTo>
                    <a:pt x="484960" y="767407"/>
                  </a:lnTo>
                  <a:lnTo>
                    <a:pt x="540750" y="757580"/>
                  </a:lnTo>
                  <a:lnTo>
                    <a:pt x="597935" y="744858"/>
                  </a:lnTo>
                  <a:lnTo>
                    <a:pt x="656244" y="729225"/>
                  </a:lnTo>
                  <a:lnTo>
                    <a:pt x="715405" y="710663"/>
                  </a:lnTo>
                  <a:lnTo>
                    <a:pt x="775149" y="689155"/>
                  </a:lnTo>
                  <a:lnTo>
                    <a:pt x="833954" y="665318"/>
                  </a:lnTo>
                  <a:lnTo>
                    <a:pt x="890354" y="639659"/>
                  </a:lnTo>
                  <a:lnTo>
                    <a:pt x="944161" y="612373"/>
                  </a:lnTo>
                  <a:lnTo>
                    <a:pt x="995186" y="583654"/>
                  </a:lnTo>
                  <a:lnTo>
                    <a:pt x="1043240" y="553698"/>
                  </a:lnTo>
                  <a:lnTo>
                    <a:pt x="1088133" y="522700"/>
                  </a:lnTo>
                  <a:lnTo>
                    <a:pt x="1129678" y="490856"/>
                  </a:lnTo>
                  <a:lnTo>
                    <a:pt x="1167685" y="458360"/>
                  </a:lnTo>
                  <a:lnTo>
                    <a:pt x="1201964" y="425408"/>
                  </a:lnTo>
                  <a:lnTo>
                    <a:pt x="1232328" y="392194"/>
                  </a:lnTo>
                  <a:lnTo>
                    <a:pt x="1258587" y="358915"/>
                  </a:lnTo>
                  <a:lnTo>
                    <a:pt x="1280553" y="325765"/>
                  </a:lnTo>
                  <a:lnTo>
                    <a:pt x="1310846" y="260635"/>
                  </a:lnTo>
                  <a:lnTo>
                    <a:pt x="1321698" y="198364"/>
                  </a:lnTo>
                  <a:lnTo>
                    <a:pt x="1319361" y="168789"/>
                  </a:lnTo>
                  <a:lnTo>
                    <a:pt x="1298632" y="114278"/>
                  </a:lnTo>
                  <a:lnTo>
                    <a:pt x="1258208" y="69797"/>
                  </a:lnTo>
                  <a:lnTo>
                    <a:pt x="1200267" y="36097"/>
                  </a:lnTo>
                  <a:lnTo>
                    <a:pt x="1126979" y="13327"/>
                  </a:lnTo>
                  <a:lnTo>
                    <a:pt x="1085259" y="6089"/>
                  </a:lnTo>
                  <a:lnTo>
                    <a:pt x="1040515" y="1640"/>
                  </a:lnTo>
                  <a:lnTo>
                    <a:pt x="993020" y="0"/>
                  </a:lnTo>
                  <a:lnTo>
                    <a:pt x="943045" y="1186"/>
                  </a:lnTo>
                  <a:lnTo>
                    <a:pt x="890860" y="5217"/>
                  </a:lnTo>
                  <a:lnTo>
                    <a:pt x="836737" y="12114"/>
                  </a:lnTo>
                  <a:lnTo>
                    <a:pt x="780948" y="21894"/>
                  </a:lnTo>
                  <a:lnTo>
                    <a:pt x="723763" y="34576"/>
                  </a:lnTo>
                  <a:lnTo>
                    <a:pt x="665454" y="50179"/>
                  </a:lnTo>
                  <a:lnTo>
                    <a:pt x="606293" y="68721"/>
                  </a:lnTo>
                  <a:lnTo>
                    <a:pt x="546549" y="90223"/>
                  </a:lnTo>
                  <a:close/>
                </a:path>
              </a:pathLst>
            </a:custGeom>
            <a:ln w="8420">
              <a:solidFill>
                <a:srgbClr val="9D0E2D"/>
              </a:solidFill>
            </a:ln>
          </p:spPr>
          <p:txBody>
            <a:bodyPr wrap="square" lIns="0" tIns="0" rIns="0" bIns="0" rtlCol="0"/>
            <a:lstStyle/>
            <a:p>
              <a:endParaRPr>
                <a:latin typeface="PT Sans" panose="020B0503020203020204" pitchFamily="34" charset="0"/>
              </a:endParaRPr>
            </a:p>
          </p:txBody>
        </p:sp>
        <p:sp>
          <p:nvSpPr>
            <p:cNvPr id="50" name="object 11">
              <a:extLst>
                <a:ext uri="{FF2B5EF4-FFF2-40B4-BE49-F238E27FC236}">
                  <a16:creationId xmlns:a16="http://schemas.microsoft.com/office/drawing/2014/main" id="{13242E45-014F-2548-B5B0-0F9A1D641E7E}"/>
                </a:ext>
              </a:extLst>
            </p:cNvPr>
            <p:cNvSpPr/>
            <p:nvPr/>
          </p:nvSpPr>
          <p:spPr>
            <a:xfrm>
              <a:off x="2123304" y="3458514"/>
              <a:ext cx="215645" cy="193547"/>
            </a:xfrm>
            <a:prstGeom prst="rect">
              <a:avLst/>
            </a:prstGeom>
            <a:blipFill>
              <a:blip r:embed="rId2" cstate="print"/>
              <a:stretch>
                <a:fillRect/>
              </a:stretch>
            </a:blipFill>
          </p:spPr>
          <p:txBody>
            <a:bodyPr wrap="square" lIns="0" tIns="0" rIns="0" bIns="0" rtlCol="0"/>
            <a:lstStyle/>
            <a:p>
              <a:endParaRPr>
                <a:latin typeface="PT Sans" panose="020B0503020203020204" pitchFamily="34" charset="0"/>
              </a:endParaRPr>
            </a:p>
          </p:txBody>
        </p:sp>
        <p:sp>
          <p:nvSpPr>
            <p:cNvPr id="51" name="object 12">
              <a:extLst>
                <a:ext uri="{FF2B5EF4-FFF2-40B4-BE49-F238E27FC236}">
                  <a16:creationId xmlns:a16="http://schemas.microsoft.com/office/drawing/2014/main" id="{B1D8E208-EB1B-634A-BA01-E252634C2411}"/>
                </a:ext>
              </a:extLst>
            </p:cNvPr>
            <p:cNvSpPr/>
            <p:nvPr/>
          </p:nvSpPr>
          <p:spPr>
            <a:xfrm>
              <a:off x="2720712" y="2938067"/>
              <a:ext cx="215646" cy="195071"/>
            </a:xfrm>
            <a:prstGeom prst="rect">
              <a:avLst/>
            </a:prstGeom>
            <a:blipFill>
              <a:blip r:embed="rId3" cstate="print"/>
              <a:stretch>
                <a:fillRect/>
              </a:stretch>
            </a:blipFill>
          </p:spPr>
          <p:txBody>
            <a:bodyPr wrap="square" lIns="0" tIns="0" rIns="0" bIns="0" rtlCol="0"/>
            <a:lstStyle/>
            <a:p>
              <a:endParaRPr>
                <a:latin typeface="PT Sans" panose="020B0503020203020204" pitchFamily="34" charset="0"/>
              </a:endParaRPr>
            </a:p>
          </p:txBody>
        </p:sp>
        <p:sp>
          <p:nvSpPr>
            <p:cNvPr id="52" name="object 13">
              <a:extLst>
                <a:ext uri="{FF2B5EF4-FFF2-40B4-BE49-F238E27FC236}">
                  <a16:creationId xmlns:a16="http://schemas.microsoft.com/office/drawing/2014/main" id="{67D520F8-08A7-9E40-9B8B-E1B3052B13B4}"/>
                </a:ext>
              </a:extLst>
            </p:cNvPr>
            <p:cNvSpPr/>
            <p:nvPr/>
          </p:nvSpPr>
          <p:spPr>
            <a:xfrm>
              <a:off x="3423277" y="2808527"/>
              <a:ext cx="215645" cy="193547"/>
            </a:xfrm>
            <a:prstGeom prst="rect">
              <a:avLst/>
            </a:prstGeom>
            <a:blipFill>
              <a:blip r:embed="rId4" cstate="print"/>
              <a:stretch>
                <a:fillRect/>
              </a:stretch>
            </a:blipFill>
          </p:spPr>
          <p:txBody>
            <a:bodyPr wrap="square" lIns="0" tIns="0" rIns="0" bIns="0" rtlCol="0"/>
            <a:lstStyle/>
            <a:p>
              <a:endParaRPr>
                <a:latin typeface="PT Sans" panose="020B0503020203020204" pitchFamily="34" charset="0"/>
              </a:endParaRPr>
            </a:p>
          </p:txBody>
        </p:sp>
        <p:sp>
          <p:nvSpPr>
            <p:cNvPr id="53" name="object 14">
              <a:extLst>
                <a:ext uri="{FF2B5EF4-FFF2-40B4-BE49-F238E27FC236}">
                  <a16:creationId xmlns:a16="http://schemas.microsoft.com/office/drawing/2014/main" id="{70C133B9-7753-2543-9A3C-A2729155C935}"/>
                </a:ext>
              </a:extLst>
            </p:cNvPr>
            <p:cNvSpPr/>
            <p:nvPr/>
          </p:nvSpPr>
          <p:spPr>
            <a:xfrm>
              <a:off x="4471027" y="2330753"/>
              <a:ext cx="147827" cy="140969"/>
            </a:xfrm>
            <a:prstGeom prst="rect">
              <a:avLst/>
            </a:prstGeom>
            <a:blipFill>
              <a:blip r:embed="rId5" cstate="print"/>
              <a:stretch>
                <a:fillRect/>
              </a:stretch>
            </a:blipFill>
          </p:spPr>
          <p:txBody>
            <a:bodyPr wrap="square" lIns="0" tIns="0" rIns="0" bIns="0" rtlCol="0"/>
            <a:lstStyle/>
            <a:p>
              <a:endParaRPr>
                <a:latin typeface="PT Sans" panose="020B0503020203020204" pitchFamily="34" charset="0"/>
              </a:endParaRPr>
            </a:p>
          </p:txBody>
        </p:sp>
        <p:sp>
          <p:nvSpPr>
            <p:cNvPr id="54" name="object 15">
              <a:extLst>
                <a:ext uri="{FF2B5EF4-FFF2-40B4-BE49-F238E27FC236}">
                  <a16:creationId xmlns:a16="http://schemas.microsoft.com/office/drawing/2014/main" id="{DB9F3479-F5D2-014B-9CB7-CB8D3ACAD541}"/>
                </a:ext>
              </a:extLst>
            </p:cNvPr>
            <p:cNvSpPr/>
            <p:nvPr/>
          </p:nvSpPr>
          <p:spPr>
            <a:xfrm>
              <a:off x="741799" y="2442005"/>
              <a:ext cx="0" cy="2155190"/>
            </a:xfrm>
            <a:custGeom>
              <a:avLst/>
              <a:gdLst/>
              <a:ahLst/>
              <a:cxnLst/>
              <a:rect l="l" t="t" r="r" b="b"/>
              <a:pathLst>
                <a:path h="2155190">
                  <a:moveTo>
                    <a:pt x="0" y="0"/>
                  </a:moveTo>
                  <a:lnTo>
                    <a:pt x="0" y="2154936"/>
                  </a:lnTo>
                </a:path>
              </a:pathLst>
            </a:custGeom>
            <a:ln w="8420">
              <a:solidFill>
                <a:schemeClr val="tx1">
                  <a:lumMod val="75000"/>
                  <a:lumOff val="25000"/>
                </a:schemeClr>
              </a:solidFill>
            </a:ln>
          </p:spPr>
          <p:txBody>
            <a:bodyPr wrap="square" lIns="0" tIns="0" rIns="0" bIns="0" rtlCol="0"/>
            <a:lstStyle/>
            <a:p>
              <a:endParaRPr>
                <a:latin typeface="PT Sans" panose="020B0503020203020204" pitchFamily="34" charset="0"/>
              </a:endParaRPr>
            </a:p>
          </p:txBody>
        </p:sp>
        <p:sp>
          <p:nvSpPr>
            <p:cNvPr id="55" name="object 16">
              <a:extLst>
                <a:ext uri="{FF2B5EF4-FFF2-40B4-BE49-F238E27FC236}">
                  <a16:creationId xmlns:a16="http://schemas.microsoft.com/office/drawing/2014/main" id="{B2FE195E-E0D3-184E-B6EA-B37E8D76173C}"/>
                </a:ext>
              </a:extLst>
            </p:cNvPr>
            <p:cNvSpPr/>
            <p:nvPr/>
          </p:nvSpPr>
          <p:spPr>
            <a:xfrm>
              <a:off x="740274" y="4596941"/>
              <a:ext cx="5291455" cy="0"/>
            </a:xfrm>
            <a:custGeom>
              <a:avLst/>
              <a:gdLst/>
              <a:ahLst/>
              <a:cxnLst/>
              <a:rect l="l" t="t" r="r" b="b"/>
              <a:pathLst>
                <a:path w="5291455">
                  <a:moveTo>
                    <a:pt x="0" y="0"/>
                  </a:moveTo>
                  <a:lnTo>
                    <a:pt x="5291328" y="0"/>
                  </a:lnTo>
                </a:path>
              </a:pathLst>
            </a:custGeom>
            <a:ln w="8420">
              <a:solidFill>
                <a:schemeClr val="tx1">
                  <a:lumMod val="75000"/>
                  <a:lumOff val="25000"/>
                </a:schemeClr>
              </a:solidFill>
            </a:ln>
          </p:spPr>
          <p:txBody>
            <a:bodyPr wrap="square" lIns="0" tIns="0" rIns="0" bIns="0" rtlCol="0"/>
            <a:lstStyle/>
            <a:p>
              <a:endParaRPr>
                <a:latin typeface="PT Sans" panose="020B0503020203020204" pitchFamily="34" charset="0"/>
              </a:endParaRPr>
            </a:p>
          </p:txBody>
        </p:sp>
        <p:sp>
          <p:nvSpPr>
            <p:cNvPr id="56" name="object 17">
              <a:extLst>
                <a:ext uri="{FF2B5EF4-FFF2-40B4-BE49-F238E27FC236}">
                  <a16:creationId xmlns:a16="http://schemas.microsoft.com/office/drawing/2014/main" id="{BB126C58-B539-B44F-8AE3-395BF2D067A7}"/>
                </a:ext>
              </a:extLst>
            </p:cNvPr>
            <p:cNvSpPr/>
            <p:nvPr/>
          </p:nvSpPr>
          <p:spPr>
            <a:xfrm>
              <a:off x="1131180" y="3943145"/>
              <a:ext cx="1393190" cy="567055"/>
            </a:xfrm>
            <a:custGeom>
              <a:avLst/>
              <a:gdLst/>
              <a:ahLst/>
              <a:cxnLst/>
              <a:rect l="l" t="t" r="r" b="b"/>
              <a:pathLst>
                <a:path w="1393189" h="567054">
                  <a:moveTo>
                    <a:pt x="696468" y="0"/>
                  </a:moveTo>
                  <a:lnTo>
                    <a:pt x="629368" y="1293"/>
                  </a:lnTo>
                  <a:lnTo>
                    <a:pt x="564078" y="5095"/>
                  </a:lnTo>
                  <a:lnTo>
                    <a:pt x="500890" y="11289"/>
                  </a:lnTo>
                  <a:lnTo>
                    <a:pt x="440094" y="19758"/>
                  </a:lnTo>
                  <a:lnTo>
                    <a:pt x="381982" y="30383"/>
                  </a:lnTo>
                  <a:lnTo>
                    <a:pt x="326845" y="43049"/>
                  </a:lnTo>
                  <a:lnTo>
                    <a:pt x="274974" y="57637"/>
                  </a:lnTo>
                  <a:lnTo>
                    <a:pt x="226661" y="74030"/>
                  </a:lnTo>
                  <a:lnTo>
                    <a:pt x="182197" y="92111"/>
                  </a:lnTo>
                  <a:lnTo>
                    <a:pt x="141873" y="111764"/>
                  </a:lnTo>
                  <a:lnTo>
                    <a:pt x="105981" y="132869"/>
                  </a:lnTo>
                  <a:lnTo>
                    <a:pt x="74811" y="155312"/>
                  </a:lnTo>
                  <a:lnTo>
                    <a:pt x="27806" y="203736"/>
                  </a:lnTo>
                  <a:lnTo>
                    <a:pt x="3186" y="256099"/>
                  </a:lnTo>
                  <a:lnTo>
                    <a:pt x="0" y="283464"/>
                  </a:lnTo>
                  <a:lnTo>
                    <a:pt x="3186" y="310709"/>
                  </a:lnTo>
                  <a:lnTo>
                    <a:pt x="27806" y="362917"/>
                  </a:lnTo>
                  <a:lnTo>
                    <a:pt x="74811" y="411280"/>
                  </a:lnTo>
                  <a:lnTo>
                    <a:pt x="105981" y="433720"/>
                  </a:lnTo>
                  <a:lnTo>
                    <a:pt x="141873" y="454838"/>
                  </a:lnTo>
                  <a:lnTo>
                    <a:pt x="182197" y="474514"/>
                  </a:lnTo>
                  <a:lnTo>
                    <a:pt x="226661" y="492629"/>
                  </a:lnTo>
                  <a:lnTo>
                    <a:pt x="274974" y="509062"/>
                  </a:lnTo>
                  <a:lnTo>
                    <a:pt x="326845" y="523694"/>
                  </a:lnTo>
                  <a:lnTo>
                    <a:pt x="381982" y="536404"/>
                  </a:lnTo>
                  <a:lnTo>
                    <a:pt x="440094" y="547072"/>
                  </a:lnTo>
                  <a:lnTo>
                    <a:pt x="500890" y="555579"/>
                  </a:lnTo>
                  <a:lnTo>
                    <a:pt x="564078" y="561804"/>
                  </a:lnTo>
                  <a:lnTo>
                    <a:pt x="629368" y="565627"/>
                  </a:lnTo>
                  <a:lnTo>
                    <a:pt x="696468" y="566928"/>
                  </a:lnTo>
                  <a:lnTo>
                    <a:pt x="763567" y="565627"/>
                  </a:lnTo>
                  <a:lnTo>
                    <a:pt x="828857" y="561804"/>
                  </a:lnTo>
                  <a:lnTo>
                    <a:pt x="892045" y="555579"/>
                  </a:lnTo>
                  <a:lnTo>
                    <a:pt x="952841" y="547072"/>
                  </a:lnTo>
                  <a:lnTo>
                    <a:pt x="1010953" y="536404"/>
                  </a:lnTo>
                  <a:lnTo>
                    <a:pt x="1066090" y="523694"/>
                  </a:lnTo>
                  <a:lnTo>
                    <a:pt x="1117961" y="509062"/>
                  </a:lnTo>
                  <a:lnTo>
                    <a:pt x="1166274" y="492629"/>
                  </a:lnTo>
                  <a:lnTo>
                    <a:pt x="1210738" y="474514"/>
                  </a:lnTo>
                  <a:lnTo>
                    <a:pt x="1251062" y="454838"/>
                  </a:lnTo>
                  <a:lnTo>
                    <a:pt x="1286954" y="433720"/>
                  </a:lnTo>
                  <a:lnTo>
                    <a:pt x="1318124" y="411280"/>
                  </a:lnTo>
                  <a:lnTo>
                    <a:pt x="1365129" y="362917"/>
                  </a:lnTo>
                  <a:lnTo>
                    <a:pt x="1389749" y="310709"/>
                  </a:lnTo>
                  <a:lnTo>
                    <a:pt x="1392936" y="283464"/>
                  </a:lnTo>
                  <a:lnTo>
                    <a:pt x="1389749" y="256099"/>
                  </a:lnTo>
                  <a:lnTo>
                    <a:pt x="1365129" y="203736"/>
                  </a:lnTo>
                  <a:lnTo>
                    <a:pt x="1318124" y="155312"/>
                  </a:lnTo>
                  <a:lnTo>
                    <a:pt x="1286954" y="132869"/>
                  </a:lnTo>
                  <a:lnTo>
                    <a:pt x="1251062" y="111764"/>
                  </a:lnTo>
                  <a:lnTo>
                    <a:pt x="1210738" y="92111"/>
                  </a:lnTo>
                  <a:lnTo>
                    <a:pt x="1166274" y="74030"/>
                  </a:lnTo>
                  <a:lnTo>
                    <a:pt x="1117961" y="57637"/>
                  </a:lnTo>
                  <a:lnTo>
                    <a:pt x="1066090" y="43049"/>
                  </a:lnTo>
                  <a:lnTo>
                    <a:pt x="1010953" y="30383"/>
                  </a:lnTo>
                  <a:lnTo>
                    <a:pt x="952841" y="19758"/>
                  </a:lnTo>
                  <a:lnTo>
                    <a:pt x="892045" y="11289"/>
                  </a:lnTo>
                  <a:lnTo>
                    <a:pt x="828857" y="5095"/>
                  </a:lnTo>
                  <a:lnTo>
                    <a:pt x="763567" y="1293"/>
                  </a:lnTo>
                  <a:lnTo>
                    <a:pt x="696468" y="0"/>
                  </a:lnTo>
                  <a:close/>
                </a:path>
              </a:pathLst>
            </a:custGeom>
            <a:solidFill>
              <a:schemeClr val="bg1"/>
            </a:solidFill>
            <a:ln>
              <a:noFill/>
            </a:ln>
          </p:spPr>
          <p:txBody>
            <a:bodyPr wrap="square" lIns="0" tIns="0" rIns="0" bIns="0" rtlCol="0"/>
            <a:lstStyle/>
            <a:p>
              <a:endParaRPr>
                <a:latin typeface="PT Sans" panose="020B0503020203020204" pitchFamily="34" charset="0"/>
              </a:endParaRPr>
            </a:p>
          </p:txBody>
        </p:sp>
        <p:sp>
          <p:nvSpPr>
            <p:cNvPr id="57" name="object 18">
              <a:extLst>
                <a:ext uri="{FF2B5EF4-FFF2-40B4-BE49-F238E27FC236}">
                  <a16:creationId xmlns:a16="http://schemas.microsoft.com/office/drawing/2014/main" id="{92A4291F-843F-854E-AFD5-5C16FF5AF541}"/>
                </a:ext>
              </a:extLst>
            </p:cNvPr>
            <p:cNvSpPr txBox="1"/>
            <p:nvPr/>
          </p:nvSpPr>
          <p:spPr>
            <a:xfrm>
              <a:off x="1528437" y="4156973"/>
              <a:ext cx="600710" cy="121828"/>
            </a:xfrm>
            <a:prstGeom prst="rect">
              <a:avLst/>
            </a:prstGeom>
          </p:spPr>
          <p:txBody>
            <a:bodyPr vert="horz" wrap="square" lIns="0" tIns="13970" rIns="0" bIns="0" rtlCol="0">
              <a:spAutoFit/>
            </a:bodyPr>
            <a:lstStyle/>
            <a:p>
              <a:pPr marL="12700">
                <a:lnSpc>
                  <a:spcPct val="100000"/>
                </a:lnSpc>
                <a:spcBef>
                  <a:spcPts val="110"/>
                </a:spcBef>
              </a:pPr>
              <a:r>
                <a:rPr sz="700" b="1" spc="-5" dirty="0">
                  <a:latin typeface="PT Sans" panose="020B0503020203020204" pitchFamily="34" charset="0"/>
                  <a:cs typeface="Arial"/>
                </a:rPr>
                <a:t>Fixed</a:t>
              </a:r>
              <a:r>
                <a:rPr sz="700" b="1" spc="-55" dirty="0">
                  <a:latin typeface="PT Sans" panose="020B0503020203020204" pitchFamily="34" charset="0"/>
                  <a:cs typeface="Arial"/>
                </a:rPr>
                <a:t> </a:t>
              </a:r>
              <a:r>
                <a:rPr sz="700" b="1" spc="0" dirty="0">
                  <a:latin typeface="PT Sans" panose="020B0503020203020204" pitchFamily="34" charset="0"/>
                  <a:cs typeface="Arial"/>
                </a:rPr>
                <a:t>Income</a:t>
              </a:r>
              <a:endParaRPr sz="700" dirty="0">
                <a:latin typeface="PT Sans" panose="020B0503020203020204" pitchFamily="34" charset="0"/>
                <a:cs typeface="Arial"/>
              </a:endParaRPr>
            </a:p>
          </p:txBody>
        </p:sp>
        <p:sp>
          <p:nvSpPr>
            <p:cNvPr id="58" name="object 19">
              <a:extLst>
                <a:ext uri="{FF2B5EF4-FFF2-40B4-BE49-F238E27FC236}">
                  <a16:creationId xmlns:a16="http://schemas.microsoft.com/office/drawing/2014/main" id="{12BB6F7B-93C8-B04B-B5AF-AE4E915EED64}"/>
                </a:ext>
              </a:extLst>
            </p:cNvPr>
            <p:cNvSpPr/>
            <p:nvPr/>
          </p:nvSpPr>
          <p:spPr>
            <a:xfrm>
              <a:off x="2178301" y="3261370"/>
              <a:ext cx="1210310" cy="993775"/>
            </a:xfrm>
            <a:custGeom>
              <a:avLst/>
              <a:gdLst/>
              <a:ahLst/>
              <a:cxnLst/>
              <a:rect l="l" t="t" r="r" b="b"/>
              <a:pathLst>
                <a:path w="1210310" h="993775">
                  <a:moveTo>
                    <a:pt x="952297" y="0"/>
                  </a:moveTo>
                  <a:lnTo>
                    <a:pt x="908778" y="1435"/>
                  </a:lnTo>
                  <a:lnTo>
                    <a:pt x="863118" y="6452"/>
                  </a:lnTo>
                  <a:lnTo>
                    <a:pt x="815587" y="15011"/>
                  </a:lnTo>
                  <a:lnTo>
                    <a:pt x="766459" y="27073"/>
                  </a:lnTo>
                  <a:lnTo>
                    <a:pt x="716006" y="42598"/>
                  </a:lnTo>
                  <a:lnTo>
                    <a:pt x="664498" y="61547"/>
                  </a:lnTo>
                  <a:lnTo>
                    <a:pt x="612210" y="83882"/>
                  </a:lnTo>
                  <a:lnTo>
                    <a:pt x="559411" y="109562"/>
                  </a:lnTo>
                  <a:lnTo>
                    <a:pt x="506375" y="138549"/>
                  </a:lnTo>
                  <a:lnTo>
                    <a:pt x="453374" y="170804"/>
                  </a:lnTo>
                  <a:lnTo>
                    <a:pt x="400679" y="206287"/>
                  </a:lnTo>
                  <a:lnTo>
                    <a:pt x="349653" y="244262"/>
                  </a:lnTo>
                  <a:lnTo>
                    <a:pt x="301563" y="283601"/>
                  </a:lnTo>
                  <a:lnTo>
                    <a:pt x="256537" y="324062"/>
                  </a:lnTo>
                  <a:lnTo>
                    <a:pt x="214703" y="365400"/>
                  </a:lnTo>
                  <a:lnTo>
                    <a:pt x="176187" y="407371"/>
                  </a:lnTo>
                  <a:lnTo>
                    <a:pt x="141119" y="449732"/>
                  </a:lnTo>
                  <a:lnTo>
                    <a:pt x="109625" y="492239"/>
                  </a:lnTo>
                  <a:lnTo>
                    <a:pt x="81835" y="534647"/>
                  </a:lnTo>
                  <a:lnTo>
                    <a:pt x="57874" y="576714"/>
                  </a:lnTo>
                  <a:lnTo>
                    <a:pt x="37872" y="618196"/>
                  </a:lnTo>
                  <a:lnTo>
                    <a:pt x="21955" y="658847"/>
                  </a:lnTo>
                  <a:lnTo>
                    <a:pt x="10253" y="698426"/>
                  </a:lnTo>
                  <a:lnTo>
                    <a:pt x="2891" y="736688"/>
                  </a:lnTo>
                  <a:lnTo>
                    <a:pt x="0" y="773388"/>
                  </a:lnTo>
                  <a:lnTo>
                    <a:pt x="1705" y="808285"/>
                  </a:lnTo>
                  <a:lnTo>
                    <a:pt x="19418" y="871688"/>
                  </a:lnTo>
                  <a:lnTo>
                    <a:pt x="56597" y="924549"/>
                  </a:lnTo>
                  <a:lnTo>
                    <a:pt x="110329" y="962632"/>
                  </a:lnTo>
                  <a:lnTo>
                    <a:pt x="178096" y="985521"/>
                  </a:lnTo>
                  <a:lnTo>
                    <a:pt x="216557" y="991373"/>
                  </a:lnTo>
                  <a:lnTo>
                    <a:pt x="257704" y="993550"/>
                  </a:lnTo>
                  <a:lnTo>
                    <a:pt x="301262" y="992096"/>
                  </a:lnTo>
                  <a:lnTo>
                    <a:pt x="346958" y="987051"/>
                  </a:lnTo>
                  <a:lnTo>
                    <a:pt x="394516" y="978457"/>
                  </a:lnTo>
                  <a:lnTo>
                    <a:pt x="443662" y="966356"/>
                  </a:lnTo>
                  <a:lnTo>
                    <a:pt x="494123" y="950789"/>
                  </a:lnTo>
                  <a:lnTo>
                    <a:pt x="545622" y="931798"/>
                  </a:lnTo>
                  <a:lnTo>
                    <a:pt x="597887" y="909424"/>
                  </a:lnTo>
                  <a:lnTo>
                    <a:pt x="650643" y="883708"/>
                  </a:lnTo>
                  <a:lnTo>
                    <a:pt x="703615" y="854694"/>
                  </a:lnTo>
                  <a:lnTo>
                    <a:pt x="756529" y="822421"/>
                  </a:lnTo>
                  <a:lnTo>
                    <a:pt x="809111" y="786931"/>
                  </a:lnTo>
                  <a:lnTo>
                    <a:pt x="860136" y="749070"/>
                  </a:lnTo>
                  <a:lnTo>
                    <a:pt x="908226" y="709817"/>
                  </a:lnTo>
                  <a:lnTo>
                    <a:pt x="953252" y="669421"/>
                  </a:lnTo>
                  <a:lnTo>
                    <a:pt x="995087" y="628126"/>
                  </a:lnTo>
                  <a:lnTo>
                    <a:pt x="1033602" y="586178"/>
                  </a:lnTo>
                  <a:lnTo>
                    <a:pt x="1068671" y="543825"/>
                  </a:lnTo>
                  <a:lnTo>
                    <a:pt x="1100164" y="501311"/>
                  </a:lnTo>
                  <a:lnTo>
                    <a:pt x="1127955" y="458884"/>
                  </a:lnTo>
                  <a:lnTo>
                    <a:pt x="1151916" y="416789"/>
                  </a:lnTo>
                  <a:lnTo>
                    <a:pt x="1171918" y="375273"/>
                  </a:lnTo>
                  <a:lnTo>
                    <a:pt x="1187834" y="334582"/>
                  </a:lnTo>
                  <a:lnTo>
                    <a:pt x="1199537" y="294961"/>
                  </a:lnTo>
                  <a:lnTo>
                    <a:pt x="1206898" y="256658"/>
                  </a:lnTo>
                  <a:lnTo>
                    <a:pt x="1209790" y="219917"/>
                  </a:lnTo>
                  <a:lnTo>
                    <a:pt x="1208085" y="184986"/>
                  </a:lnTo>
                  <a:lnTo>
                    <a:pt x="1190372" y="121537"/>
                  </a:lnTo>
                  <a:lnTo>
                    <a:pt x="1153199" y="68782"/>
                  </a:lnTo>
                  <a:lnTo>
                    <a:pt x="1099514" y="30851"/>
                  </a:lnTo>
                  <a:lnTo>
                    <a:pt x="1031821" y="8028"/>
                  </a:lnTo>
                  <a:lnTo>
                    <a:pt x="993402" y="2184"/>
                  </a:lnTo>
                  <a:lnTo>
                    <a:pt x="952297" y="0"/>
                  </a:lnTo>
                  <a:close/>
                </a:path>
              </a:pathLst>
            </a:custGeom>
            <a:solidFill>
              <a:srgbClr val="BF9B30"/>
            </a:solidFill>
          </p:spPr>
          <p:txBody>
            <a:bodyPr wrap="square" lIns="0" tIns="0" rIns="0" bIns="0" rtlCol="0"/>
            <a:lstStyle/>
            <a:p>
              <a:endParaRPr>
                <a:latin typeface="PT Sans" panose="020B0503020203020204" pitchFamily="34" charset="0"/>
              </a:endParaRPr>
            </a:p>
          </p:txBody>
        </p:sp>
        <p:sp>
          <p:nvSpPr>
            <p:cNvPr id="59" name="object 20">
              <a:extLst>
                <a:ext uri="{FF2B5EF4-FFF2-40B4-BE49-F238E27FC236}">
                  <a16:creationId xmlns:a16="http://schemas.microsoft.com/office/drawing/2014/main" id="{5EB1E17F-2627-0A49-8D4F-49A88F7008E6}"/>
                </a:ext>
              </a:extLst>
            </p:cNvPr>
            <p:cNvSpPr/>
            <p:nvPr/>
          </p:nvSpPr>
          <p:spPr>
            <a:xfrm>
              <a:off x="3262596" y="2485577"/>
              <a:ext cx="1896745" cy="1496060"/>
            </a:xfrm>
            <a:custGeom>
              <a:avLst/>
              <a:gdLst/>
              <a:ahLst/>
              <a:cxnLst/>
              <a:rect l="l" t="t" r="r" b="b"/>
              <a:pathLst>
                <a:path w="1896745" h="1496060">
                  <a:moveTo>
                    <a:pt x="1611448" y="0"/>
                  </a:moveTo>
                  <a:lnTo>
                    <a:pt x="1573050" y="260"/>
                  </a:lnTo>
                  <a:lnTo>
                    <a:pt x="1532851" y="2782"/>
                  </a:lnTo>
                  <a:lnTo>
                    <a:pt x="1490960" y="7542"/>
                  </a:lnTo>
                  <a:lnTo>
                    <a:pt x="1447490" y="14514"/>
                  </a:lnTo>
                  <a:lnTo>
                    <a:pt x="1402549" y="23674"/>
                  </a:lnTo>
                  <a:lnTo>
                    <a:pt x="1356250" y="34998"/>
                  </a:lnTo>
                  <a:lnTo>
                    <a:pt x="1308703" y="48461"/>
                  </a:lnTo>
                  <a:lnTo>
                    <a:pt x="1260018" y="64038"/>
                  </a:lnTo>
                  <a:lnTo>
                    <a:pt x="1210307" y="81705"/>
                  </a:lnTo>
                  <a:lnTo>
                    <a:pt x="1159681" y="101437"/>
                  </a:lnTo>
                  <a:lnTo>
                    <a:pt x="1108250" y="123210"/>
                  </a:lnTo>
                  <a:lnTo>
                    <a:pt x="1056125" y="146999"/>
                  </a:lnTo>
                  <a:lnTo>
                    <a:pt x="1003417" y="172780"/>
                  </a:lnTo>
                  <a:lnTo>
                    <a:pt x="950236" y="200527"/>
                  </a:lnTo>
                  <a:lnTo>
                    <a:pt x="896694" y="230217"/>
                  </a:lnTo>
                  <a:lnTo>
                    <a:pt x="842901" y="261824"/>
                  </a:lnTo>
                  <a:lnTo>
                    <a:pt x="788968" y="295325"/>
                  </a:lnTo>
                  <a:lnTo>
                    <a:pt x="735006" y="330694"/>
                  </a:lnTo>
                  <a:lnTo>
                    <a:pt x="681126" y="367908"/>
                  </a:lnTo>
                  <a:lnTo>
                    <a:pt x="628152" y="406413"/>
                  </a:lnTo>
                  <a:lnTo>
                    <a:pt x="576878" y="445608"/>
                  </a:lnTo>
                  <a:lnTo>
                    <a:pt x="527364" y="485399"/>
                  </a:lnTo>
                  <a:lnTo>
                    <a:pt x="479671" y="525688"/>
                  </a:lnTo>
                  <a:lnTo>
                    <a:pt x="433859" y="566380"/>
                  </a:lnTo>
                  <a:lnTo>
                    <a:pt x="389988" y="607378"/>
                  </a:lnTo>
                  <a:lnTo>
                    <a:pt x="348120" y="648586"/>
                  </a:lnTo>
                  <a:lnTo>
                    <a:pt x="308314" y="689907"/>
                  </a:lnTo>
                  <a:lnTo>
                    <a:pt x="270632" y="731246"/>
                  </a:lnTo>
                  <a:lnTo>
                    <a:pt x="235135" y="772506"/>
                  </a:lnTo>
                  <a:lnTo>
                    <a:pt x="201882" y="813592"/>
                  </a:lnTo>
                  <a:lnTo>
                    <a:pt x="170934" y="854406"/>
                  </a:lnTo>
                  <a:lnTo>
                    <a:pt x="142353" y="894853"/>
                  </a:lnTo>
                  <a:lnTo>
                    <a:pt x="116198" y="934836"/>
                  </a:lnTo>
                  <a:lnTo>
                    <a:pt x="92530" y="974259"/>
                  </a:lnTo>
                  <a:lnTo>
                    <a:pt x="71410" y="1013026"/>
                  </a:lnTo>
                  <a:lnTo>
                    <a:pt x="52898" y="1051041"/>
                  </a:lnTo>
                  <a:lnTo>
                    <a:pt x="37056" y="1088208"/>
                  </a:lnTo>
                  <a:lnTo>
                    <a:pt x="23943" y="1124429"/>
                  </a:lnTo>
                  <a:lnTo>
                    <a:pt x="6148" y="1193654"/>
                  </a:lnTo>
                  <a:lnTo>
                    <a:pt x="0" y="1257945"/>
                  </a:lnTo>
                  <a:lnTo>
                    <a:pt x="1444" y="1287999"/>
                  </a:lnTo>
                  <a:lnTo>
                    <a:pt x="13673" y="1343447"/>
                  </a:lnTo>
                  <a:lnTo>
                    <a:pt x="38760" y="1392036"/>
                  </a:lnTo>
                  <a:lnTo>
                    <a:pt x="76087" y="1431957"/>
                  </a:lnTo>
                  <a:lnTo>
                    <a:pt x="124128" y="1462044"/>
                  </a:lnTo>
                  <a:lnTo>
                    <a:pt x="182003" y="1482494"/>
                  </a:lnTo>
                  <a:lnTo>
                    <a:pt x="248832" y="1493504"/>
                  </a:lnTo>
                  <a:lnTo>
                    <a:pt x="285329" y="1495530"/>
                  </a:lnTo>
                  <a:lnTo>
                    <a:pt x="323735" y="1495269"/>
                  </a:lnTo>
                  <a:lnTo>
                    <a:pt x="363939" y="1492747"/>
                  </a:lnTo>
                  <a:lnTo>
                    <a:pt x="405833" y="1487988"/>
                  </a:lnTo>
                  <a:lnTo>
                    <a:pt x="449304" y="1481016"/>
                  </a:lnTo>
                  <a:lnTo>
                    <a:pt x="494245" y="1471855"/>
                  </a:lnTo>
                  <a:lnTo>
                    <a:pt x="540544" y="1460531"/>
                  </a:lnTo>
                  <a:lnTo>
                    <a:pt x="588093" y="1447069"/>
                  </a:lnTo>
                  <a:lnTo>
                    <a:pt x="636780" y="1431491"/>
                  </a:lnTo>
                  <a:lnTo>
                    <a:pt x="686496" y="1413824"/>
                  </a:lnTo>
                  <a:lnTo>
                    <a:pt x="737130" y="1394092"/>
                  </a:lnTo>
                  <a:lnTo>
                    <a:pt x="788574" y="1372319"/>
                  </a:lnTo>
                  <a:lnTo>
                    <a:pt x="840717" y="1348530"/>
                  </a:lnTo>
                  <a:lnTo>
                    <a:pt x="893449" y="1322750"/>
                  </a:lnTo>
                  <a:lnTo>
                    <a:pt x="946659" y="1295002"/>
                  </a:lnTo>
                  <a:lnTo>
                    <a:pt x="1000239" y="1265313"/>
                  </a:lnTo>
                  <a:lnTo>
                    <a:pt x="1054078" y="1233705"/>
                  </a:lnTo>
                  <a:lnTo>
                    <a:pt x="1108066" y="1200204"/>
                  </a:lnTo>
                  <a:lnTo>
                    <a:pt x="1162093" y="1164835"/>
                  </a:lnTo>
                  <a:lnTo>
                    <a:pt x="1216050" y="1127622"/>
                  </a:lnTo>
                  <a:lnTo>
                    <a:pt x="1269020" y="1089117"/>
                  </a:lnTo>
                  <a:lnTo>
                    <a:pt x="1320286" y="1049921"/>
                  </a:lnTo>
                  <a:lnTo>
                    <a:pt x="1369786" y="1010130"/>
                  </a:lnTo>
                  <a:lnTo>
                    <a:pt x="1417462" y="969841"/>
                  </a:lnTo>
                  <a:lnTo>
                    <a:pt x="1463252" y="929149"/>
                  </a:lnTo>
                  <a:lnTo>
                    <a:pt x="1507097" y="888152"/>
                  </a:lnTo>
                  <a:lnTo>
                    <a:pt x="1548936" y="846944"/>
                  </a:lnTo>
                  <a:lnTo>
                    <a:pt x="1588710" y="805622"/>
                  </a:lnTo>
                  <a:lnTo>
                    <a:pt x="1626357" y="764283"/>
                  </a:lnTo>
                  <a:lnTo>
                    <a:pt x="1661818" y="723023"/>
                  </a:lnTo>
                  <a:lnTo>
                    <a:pt x="1695033" y="681938"/>
                  </a:lnTo>
                  <a:lnTo>
                    <a:pt x="1725941" y="641124"/>
                  </a:lnTo>
                  <a:lnTo>
                    <a:pt x="1754482" y="600677"/>
                  </a:lnTo>
                  <a:lnTo>
                    <a:pt x="1780596" y="560694"/>
                  </a:lnTo>
                  <a:lnTo>
                    <a:pt x="1804223" y="521270"/>
                  </a:lnTo>
                  <a:lnTo>
                    <a:pt x="1825303" y="482503"/>
                  </a:lnTo>
                  <a:lnTo>
                    <a:pt x="1843775" y="444488"/>
                  </a:lnTo>
                  <a:lnTo>
                    <a:pt x="1859579" y="407322"/>
                  </a:lnTo>
                  <a:lnTo>
                    <a:pt x="1872656" y="371100"/>
                  </a:lnTo>
                  <a:lnTo>
                    <a:pt x="1890384" y="301876"/>
                  </a:lnTo>
                  <a:lnTo>
                    <a:pt x="1896478" y="237585"/>
                  </a:lnTo>
                  <a:lnTo>
                    <a:pt x="1895012" y="207530"/>
                  </a:lnTo>
                  <a:lnTo>
                    <a:pt x="1882752" y="152083"/>
                  </a:lnTo>
                  <a:lnTo>
                    <a:pt x="1857654" y="103494"/>
                  </a:lnTo>
                  <a:lnTo>
                    <a:pt x="1820467" y="63573"/>
                  </a:lnTo>
                  <a:lnTo>
                    <a:pt x="1772527" y="33485"/>
                  </a:lnTo>
                  <a:lnTo>
                    <a:pt x="1714720" y="13035"/>
                  </a:lnTo>
                  <a:lnTo>
                    <a:pt x="1647932" y="2026"/>
                  </a:lnTo>
                  <a:lnTo>
                    <a:pt x="1611448" y="0"/>
                  </a:lnTo>
                  <a:close/>
                </a:path>
              </a:pathLst>
            </a:custGeom>
            <a:solidFill>
              <a:schemeClr val="bg1"/>
            </a:solidFill>
          </p:spPr>
          <p:txBody>
            <a:bodyPr wrap="square" lIns="0" tIns="0" rIns="0" bIns="0" rtlCol="0"/>
            <a:lstStyle/>
            <a:p>
              <a:endParaRPr>
                <a:latin typeface="PT Sans" panose="020B0503020203020204" pitchFamily="34" charset="0"/>
              </a:endParaRPr>
            </a:p>
          </p:txBody>
        </p:sp>
        <p:sp>
          <p:nvSpPr>
            <p:cNvPr id="60" name="object 21">
              <a:extLst>
                <a:ext uri="{FF2B5EF4-FFF2-40B4-BE49-F238E27FC236}">
                  <a16:creationId xmlns:a16="http://schemas.microsoft.com/office/drawing/2014/main" id="{DBFEC585-A671-EF40-A858-338A14A72738}"/>
                </a:ext>
              </a:extLst>
            </p:cNvPr>
            <p:cNvSpPr/>
            <p:nvPr/>
          </p:nvSpPr>
          <p:spPr>
            <a:xfrm>
              <a:off x="3733977" y="2873752"/>
              <a:ext cx="1322070" cy="779780"/>
            </a:xfrm>
            <a:custGeom>
              <a:avLst/>
              <a:gdLst/>
              <a:ahLst/>
              <a:cxnLst/>
              <a:rect l="l" t="t" r="r" b="b"/>
              <a:pathLst>
                <a:path w="1322070" h="779780">
                  <a:moveTo>
                    <a:pt x="993020" y="0"/>
                  </a:moveTo>
                  <a:lnTo>
                    <a:pt x="943045" y="1186"/>
                  </a:lnTo>
                  <a:lnTo>
                    <a:pt x="890860" y="5217"/>
                  </a:lnTo>
                  <a:lnTo>
                    <a:pt x="836737" y="12114"/>
                  </a:lnTo>
                  <a:lnTo>
                    <a:pt x="780948" y="21894"/>
                  </a:lnTo>
                  <a:lnTo>
                    <a:pt x="723763" y="34576"/>
                  </a:lnTo>
                  <a:lnTo>
                    <a:pt x="665454" y="50179"/>
                  </a:lnTo>
                  <a:lnTo>
                    <a:pt x="606293" y="68721"/>
                  </a:lnTo>
                  <a:lnTo>
                    <a:pt x="546549" y="90223"/>
                  </a:lnTo>
                  <a:lnTo>
                    <a:pt x="487744" y="114179"/>
                  </a:lnTo>
                  <a:lnTo>
                    <a:pt x="431344" y="139945"/>
                  </a:lnTo>
                  <a:lnTo>
                    <a:pt x="377537" y="167326"/>
                  </a:lnTo>
                  <a:lnTo>
                    <a:pt x="326512" y="196127"/>
                  </a:lnTo>
                  <a:lnTo>
                    <a:pt x="278458" y="226155"/>
                  </a:lnTo>
                  <a:lnTo>
                    <a:pt x="233565" y="257214"/>
                  </a:lnTo>
                  <a:lnTo>
                    <a:pt x="192020" y="289110"/>
                  </a:lnTo>
                  <a:lnTo>
                    <a:pt x="154013" y="321649"/>
                  </a:lnTo>
                  <a:lnTo>
                    <a:pt x="119734" y="354637"/>
                  </a:lnTo>
                  <a:lnTo>
                    <a:pt x="89370" y="387878"/>
                  </a:lnTo>
                  <a:lnTo>
                    <a:pt x="63111" y="421180"/>
                  </a:lnTo>
                  <a:lnTo>
                    <a:pt x="41145" y="454346"/>
                  </a:lnTo>
                  <a:lnTo>
                    <a:pt x="10851" y="519496"/>
                  </a:lnTo>
                  <a:lnTo>
                    <a:pt x="0" y="581774"/>
                  </a:lnTo>
                  <a:lnTo>
                    <a:pt x="2337" y="611350"/>
                  </a:lnTo>
                  <a:lnTo>
                    <a:pt x="23066" y="665854"/>
                  </a:lnTo>
                  <a:lnTo>
                    <a:pt x="63490" y="710286"/>
                  </a:lnTo>
                  <a:lnTo>
                    <a:pt x="121431" y="743899"/>
                  </a:lnTo>
                  <a:lnTo>
                    <a:pt x="194718" y="766556"/>
                  </a:lnTo>
                  <a:lnTo>
                    <a:pt x="236439" y="773733"/>
                  </a:lnTo>
                  <a:lnTo>
                    <a:pt x="281182" y="778118"/>
                  </a:lnTo>
                  <a:lnTo>
                    <a:pt x="328678" y="779696"/>
                  </a:lnTo>
                  <a:lnTo>
                    <a:pt x="378653" y="778448"/>
                  </a:lnTo>
                  <a:lnTo>
                    <a:pt x="430838" y="774358"/>
                  </a:lnTo>
                  <a:lnTo>
                    <a:pt x="484960" y="767407"/>
                  </a:lnTo>
                  <a:lnTo>
                    <a:pt x="540750" y="757580"/>
                  </a:lnTo>
                  <a:lnTo>
                    <a:pt x="597935" y="744858"/>
                  </a:lnTo>
                  <a:lnTo>
                    <a:pt x="656244" y="729225"/>
                  </a:lnTo>
                  <a:lnTo>
                    <a:pt x="715405" y="710663"/>
                  </a:lnTo>
                  <a:lnTo>
                    <a:pt x="775149" y="689155"/>
                  </a:lnTo>
                  <a:lnTo>
                    <a:pt x="833954" y="665318"/>
                  </a:lnTo>
                  <a:lnTo>
                    <a:pt x="890422" y="639625"/>
                  </a:lnTo>
                  <a:lnTo>
                    <a:pt x="944161" y="612373"/>
                  </a:lnTo>
                  <a:lnTo>
                    <a:pt x="995186" y="583654"/>
                  </a:lnTo>
                  <a:lnTo>
                    <a:pt x="1043240" y="553698"/>
                  </a:lnTo>
                  <a:lnTo>
                    <a:pt x="1088133" y="522700"/>
                  </a:lnTo>
                  <a:lnTo>
                    <a:pt x="1129678" y="490856"/>
                  </a:lnTo>
                  <a:lnTo>
                    <a:pt x="1167685" y="458360"/>
                  </a:lnTo>
                  <a:lnTo>
                    <a:pt x="1201964" y="425408"/>
                  </a:lnTo>
                  <a:lnTo>
                    <a:pt x="1232328" y="392194"/>
                  </a:lnTo>
                  <a:lnTo>
                    <a:pt x="1258587" y="358915"/>
                  </a:lnTo>
                  <a:lnTo>
                    <a:pt x="1280553" y="325765"/>
                  </a:lnTo>
                  <a:lnTo>
                    <a:pt x="1310846" y="260635"/>
                  </a:lnTo>
                  <a:lnTo>
                    <a:pt x="1321698" y="198364"/>
                  </a:lnTo>
                  <a:lnTo>
                    <a:pt x="1319361" y="168789"/>
                  </a:lnTo>
                  <a:lnTo>
                    <a:pt x="1298632" y="114278"/>
                  </a:lnTo>
                  <a:lnTo>
                    <a:pt x="1258208" y="69797"/>
                  </a:lnTo>
                  <a:lnTo>
                    <a:pt x="1200267" y="36097"/>
                  </a:lnTo>
                  <a:lnTo>
                    <a:pt x="1126979" y="13327"/>
                  </a:lnTo>
                  <a:lnTo>
                    <a:pt x="1085259" y="6089"/>
                  </a:lnTo>
                  <a:lnTo>
                    <a:pt x="1040515" y="1640"/>
                  </a:lnTo>
                  <a:lnTo>
                    <a:pt x="993020" y="0"/>
                  </a:lnTo>
                  <a:close/>
                </a:path>
              </a:pathLst>
            </a:custGeom>
            <a:solidFill>
              <a:srgbClr val="9D0E2D"/>
            </a:solidFill>
          </p:spPr>
          <p:txBody>
            <a:bodyPr wrap="square" lIns="0" tIns="0" rIns="0" bIns="0" rtlCol="0"/>
            <a:lstStyle/>
            <a:p>
              <a:endParaRPr>
                <a:latin typeface="PT Sans" panose="020B0503020203020204" pitchFamily="34" charset="0"/>
              </a:endParaRPr>
            </a:p>
          </p:txBody>
        </p:sp>
        <p:sp>
          <p:nvSpPr>
            <p:cNvPr id="61" name="object 22">
              <a:extLst>
                <a:ext uri="{FF2B5EF4-FFF2-40B4-BE49-F238E27FC236}">
                  <a16:creationId xmlns:a16="http://schemas.microsoft.com/office/drawing/2014/main" id="{85B778DB-CFBB-5448-A708-1B56F3AE296F}"/>
                </a:ext>
              </a:extLst>
            </p:cNvPr>
            <p:cNvSpPr/>
            <p:nvPr/>
          </p:nvSpPr>
          <p:spPr>
            <a:xfrm>
              <a:off x="3733977" y="2873752"/>
              <a:ext cx="1322070" cy="779780"/>
            </a:xfrm>
            <a:custGeom>
              <a:avLst/>
              <a:gdLst/>
              <a:ahLst/>
              <a:cxnLst/>
              <a:rect l="l" t="t" r="r" b="b"/>
              <a:pathLst>
                <a:path w="1322070" h="779780">
                  <a:moveTo>
                    <a:pt x="546549" y="90223"/>
                  </a:moveTo>
                  <a:lnTo>
                    <a:pt x="487744" y="114179"/>
                  </a:lnTo>
                  <a:lnTo>
                    <a:pt x="431344" y="139945"/>
                  </a:lnTo>
                  <a:lnTo>
                    <a:pt x="377537" y="167326"/>
                  </a:lnTo>
                  <a:lnTo>
                    <a:pt x="326512" y="196127"/>
                  </a:lnTo>
                  <a:lnTo>
                    <a:pt x="278458" y="226155"/>
                  </a:lnTo>
                  <a:lnTo>
                    <a:pt x="233565" y="257214"/>
                  </a:lnTo>
                  <a:lnTo>
                    <a:pt x="192020" y="289110"/>
                  </a:lnTo>
                  <a:lnTo>
                    <a:pt x="154013" y="321649"/>
                  </a:lnTo>
                  <a:lnTo>
                    <a:pt x="119734" y="354637"/>
                  </a:lnTo>
                  <a:lnTo>
                    <a:pt x="89370" y="387878"/>
                  </a:lnTo>
                  <a:lnTo>
                    <a:pt x="63111" y="421180"/>
                  </a:lnTo>
                  <a:lnTo>
                    <a:pt x="41145" y="454346"/>
                  </a:lnTo>
                  <a:lnTo>
                    <a:pt x="10851" y="519496"/>
                  </a:lnTo>
                  <a:lnTo>
                    <a:pt x="0" y="581774"/>
                  </a:lnTo>
                  <a:lnTo>
                    <a:pt x="2337" y="611350"/>
                  </a:lnTo>
                  <a:lnTo>
                    <a:pt x="23066" y="665854"/>
                  </a:lnTo>
                  <a:lnTo>
                    <a:pt x="63490" y="710286"/>
                  </a:lnTo>
                  <a:lnTo>
                    <a:pt x="121431" y="743899"/>
                  </a:lnTo>
                  <a:lnTo>
                    <a:pt x="194718" y="766556"/>
                  </a:lnTo>
                  <a:lnTo>
                    <a:pt x="236439" y="773733"/>
                  </a:lnTo>
                  <a:lnTo>
                    <a:pt x="281182" y="778118"/>
                  </a:lnTo>
                  <a:lnTo>
                    <a:pt x="328678" y="779696"/>
                  </a:lnTo>
                  <a:lnTo>
                    <a:pt x="378653" y="778448"/>
                  </a:lnTo>
                  <a:lnTo>
                    <a:pt x="430838" y="774358"/>
                  </a:lnTo>
                  <a:lnTo>
                    <a:pt x="484960" y="767407"/>
                  </a:lnTo>
                  <a:lnTo>
                    <a:pt x="540750" y="757580"/>
                  </a:lnTo>
                  <a:lnTo>
                    <a:pt x="597935" y="744858"/>
                  </a:lnTo>
                  <a:lnTo>
                    <a:pt x="656244" y="729225"/>
                  </a:lnTo>
                  <a:lnTo>
                    <a:pt x="715405" y="710663"/>
                  </a:lnTo>
                  <a:lnTo>
                    <a:pt x="775149" y="689155"/>
                  </a:lnTo>
                  <a:lnTo>
                    <a:pt x="833954" y="665318"/>
                  </a:lnTo>
                  <a:lnTo>
                    <a:pt x="890354" y="639659"/>
                  </a:lnTo>
                  <a:lnTo>
                    <a:pt x="944161" y="612373"/>
                  </a:lnTo>
                  <a:lnTo>
                    <a:pt x="995186" y="583654"/>
                  </a:lnTo>
                  <a:lnTo>
                    <a:pt x="1043240" y="553698"/>
                  </a:lnTo>
                  <a:lnTo>
                    <a:pt x="1088133" y="522700"/>
                  </a:lnTo>
                  <a:lnTo>
                    <a:pt x="1129678" y="490856"/>
                  </a:lnTo>
                  <a:lnTo>
                    <a:pt x="1167685" y="458360"/>
                  </a:lnTo>
                  <a:lnTo>
                    <a:pt x="1201964" y="425408"/>
                  </a:lnTo>
                  <a:lnTo>
                    <a:pt x="1232328" y="392194"/>
                  </a:lnTo>
                  <a:lnTo>
                    <a:pt x="1258587" y="358915"/>
                  </a:lnTo>
                  <a:lnTo>
                    <a:pt x="1280553" y="325765"/>
                  </a:lnTo>
                  <a:lnTo>
                    <a:pt x="1310846" y="260635"/>
                  </a:lnTo>
                  <a:lnTo>
                    <a:pt x="1321698" y="198364"/>
                  </a:lnTo>
                  <a:lnTo>
                    <a:pt x="1319361" y="168789"/>
                  </a:lnTo>
                  <a:lnTo>
                    <a:pt x="1298632" y="114278"/>
                  </a:lnTo>
                  <a:lnTo>
                    <a:pt x="1258208" y="69797"/>
                  </a:lnTo>
                  <a:lnTo>
                    <a:pt x="1200267" y="36097"/>
                  </a:lnTo>
                  <a:lnTo>
                    <a:pt x="1126979" y="13327"/>
                  </a:lnTo>
                  <a:lnTo>
                    <a:pt x="1085259" y="6089"/>
                  </a:lnTo>
                  <a:lnTo>
                    <a:pt x="1040515" y="1640"/>
                  </a:lnTo>
                  <a:lnTo>
                    <a:pt x="993020" y="0"/>
                  </a:lnTo>
                  <a:lnTo>
                    <a:pt x="943045" y="1186"/>
                  </a:lnTo>
                  <a:lnTo>
                    <a:pt x="890860" y="5217"/>
                  </a:lnTo>
                  <a:lnTo>
                    <a:pt x="836737" y="12114"/>
                  </a:lnTo>
                  <a:lnTo>
                    <a:pt x="780948" y="21894"/>
                  </a:lnTo>
                  <a:lnTo>
                    <a:pt x="723763" y="34576"/>
                  </a:lnTo>
                  <a:lnTo>
                    <a:pt x="665454" y="50179"/>
                  </a:lnTo>
                  <a:lnTo>
                    <a:pt x="606293" y="68721"/>
                  </a:lnTo>
                  <a:lnTo>
                    <a:pt x="546549" y="90223"/>
                  </a:lnTo>
                  <a:close/>
                </a:path>
              </a:pathLst>
            </a:custGeom>
            <a:ln w="8420">
              <a:solidFill>
                <a:srgbClr val="9D0E2D"/>
              </a:solidFill>
            </a:ln>
          </p:spPr>
          <p:txBody>
            <a:bodyPr wrap="square" lIns="0" tIns="0" rIns="0" bIns="0" rtlCol="0"/>
            <a:lstStyle/>
            <a:p>
              <a:endParaRPr>
                <a:latin typeface="PT Sans" panose="020B0503020203020204" pitchFamily="34" charset="0"/>
              </a:endParaRPr>
            </a:p>
          </p:txBody>
        </p:sp>
        <p:sp>
          <p:nvSpPr>
            <p:cNvPr id="62" name="object 23">
              <a:extLst>
                <a:ext uri="{FF2B5EF4-FFF2-40B4-BE49-F238E27FC236}">
                  <a16:creationId xmlns:a16="http://schemas.microsoft.com/office/drawing/2014/main" id="{6E114EB0-242F-3A4A-845A-D77F92191BD3}"/>
                </a:ext>
              </a:extLst>
            </p:cNvPr>
            <p:cNvSpPr txBox="1"/>
            <p:nvPr/>
          </p:nvSpPr>
          <p:spPr>
            <a:xfrm>
              <a:off x="4461374" y="2577347"/>
              <a:ext cx="633730" cy="229550"/>
            </a:xfrm>
            <a:prstGeom prst="rect">
              <a:avLst/>
            </a:prstGeom>
          </p:spPr>
          <p:txBody>
            <a:bodyPr vert="horz" wrap="square" lIns="0" tIns="13970" rIns="0" bIns="0" rtlCol="0">
              <a:spAutoFit/>
            </a:bodyPr>
            <a:lstStyle/>
            <a:p>
              <a:pPr marL="37465" marR="5080" indent="-25400">
                <a:lnSpc>
                  <a:spcPct val="100000"/>
                </a:lnSpc>
                <a:spcBef>
                  <a:spcPts val="110"/>
                </a:spcBef>
              </a:pPr>
              <a:r>
                <a:rPr sz="700" b="1" dirty="0">
                  <a:solidFill>
                    <a:srgbClr val="003868"/>
                  </a:solidFill>
                  <a:latin typeface="PT Sans" panose="020B0503020203020204" pitchFamily="34" charset="0"/>
                  <a:cs typeface="Arial"/>
                </a:rPr>
                <a:t>Greenfield  </a:t>
              </a:r>
              <a:r>
                <a:rPr sz="700" b="1" spc="-5" dirty="0">
                  <a:solidFill>
                    <a:srgbClr val="003868"/>
                  </a:solidFill>
                  <a:latin typeface="PT Sans" panose="020B0503020203020204" pitchFamily="34" charset="0"/>
                  <a:cs typeface="Arial"/>
                </a:rPr>
                <a:t>Infrastructure</a:t>
              </a:r>
              <a:endParaRPr sz="700">
                <a:latin typeface="PT Sans" panose="020B0503020203020204" pitchFamily="34" charset="0"/>
                <a:cs typeface="Arial"/>
              </a:endParaRPr>
            </a:p>
          </p:txBody>
        </p:sp>
        <p:sp>
          <p:nvSpPr>
            <p:cNvPr id="63" name="object 24">
              <a:extLst>
                <a:ext uri="{FF2B5EF4-FFF2-40B4-BE49-F238E27FC236}">
                  <a16:creationId xmlns:a16="http://schemas.microsoft.com/office/drawing/2014/main" id="{CA807C82-577E-CE43-ABBD-47376E6D5747}"/>
                </a:ext>
              </a:extLst>
            </p:cNvPr>
            <p:cNvSpPr txBox="1"/>
            <p:nvPr/>
          </p:nvSpPr>
          <p:spPr>
            <a:xfrm>
              <a:off x="2418402" y="3657118"/>
              <a:ext cx="608330" cy="230448"/>
            </a:xfrm>
            <a:prstGeom prst="rect">
              <a:avLst/>
            </a:prstGeom>
          </p:spPr>
          <p:txBody>
            <a:bodyPr vert="horz" wrap="square" lIns="0" tIns="12700" rIns="0" bIns="0" rtlCol="0">
              <a:spAutoFit/>
            </a:bodyPr>
            <a:lstStyle/>
            <a:p>
              <a:pPr marL="12700" marR="5080">
                <a:lnSpc>
                  <a:spcPct val="101400"/>
                </a:lnSpc>
                <a:spcBef>
                  <a:spcPts val="100"/>
                </a:spcBef>
              </a:pPr>
              <a:r>
                <a:rPr sz="700" b="1" spc="-5" dirty="0">
                  <a:solidFill>
                    <a:srgbClr val="FFFFFF"/>
                  </a:solidFill>
                  <a:latin typeface="PT Sans" panose="020B0503020203020204" pitchFamily="34" charset="0"/>
                  <a:cs typeface="Arial"/>
                </a:rPr>
                <a:t>Brownfield  Infrastructure</a:t>
              </a:r>
              <a:endParaRPr sz="700">
                <a:latin typeface="PT Sans" panose="020B0503020203020204" pitchFamily="34" charset="0"/>
                <a:cs typeface="Arial"/>
              </a:endParaRPr>
            </a:p>
          </p:txBody>
        </p:sp>
        <p:sp>
          <p:nvSpPr>
            <p:cNvPr id="64" name="object 25">
              <a:extLst>
                <a:ext uri="{FF2B5EF4-FFF2-40B4-BE49-F238E27FC236}">
                  <a16:creationId xmlns:a16="http://schemas.microsoft.com/office/drawing/2014/main" id="{81CDC3A6-32FC-E24D-9845-845626310B51}"/>
                </a:ext>
              </a:extLst>
            </p:cNvPr>
            <p:cNvSpPr txBox="1"/>
            <p:nvPr/>
          </p:nvSpPr>
          <p:spPr>
            <a:xfrm>
              <a:off x="3050150" y="4626863"/>
              <a:ext cx="708025" cy="155171"/>
            </a:xfrm>
            <a:prstGeom prst="rect">
              <a:avLst/>
            </a:prstGeom>
          </p:spPr>
          <p:txBody>
            <a:bodyPr vert="horz" wrap="square" lIns="0" tIns="16510" rIns="0" bIns="0" rtlCol="0">
              <a:spAutoFit/>
            </a:bodyPr>
            <a:lstStyle/>
            <a:p>
              <a:pPr marL="12700">
                <a:lnSpc>
                  <a:spcPct val="100000"/>
                </a:lnSpc>
                <a:spcBef>
                  <a:spcPts val="130"/>
                </a:spcBef>
              </a:pPr>
              <a:r>
                <a:rPr sz="900" b="1" spc="-5" dirty="0">
                  <a:latin typeface="PT Sans" panose="020B0503020203020204" pitchFamily="34" charset="0"/>
                  <a:cs typeface="Arial"/>
                </a:rPr>
                <a:t>Expected</a:t>
              </a:r>
              <a:r>
                <a:rPr sz="900" b="1" spc="-60" dirty="0">
                  <a:latin typeface="PT Sans" panose="020B0503020203020204" pitchFamily="34" charset="0"/>
                  <a:cs typeface="Arial"/>
                </a:rPr>
                <a:t> </a:t>
              </a:r>
              <a:r>
                <a:rPr sz="900" b="1" spc="-10" dirty="0">
                  <a:latin typeface="PT Sans" panose="020B0503020203020204" pitchFamily="34" charset="0"/>
                  <a:cs typeface="Arial"/>
                </a:rPr>
                <a:t>Risk</a:t>
              </a:r>
              <a:endParaRPr sz="900" b="1" dirty="0">
                <a:latin typeface="PT Sans" panose="020B0503020203020204" pitchFamily="34" charset="0"/>
                <a:cs typeface="Arial"/>
              </a:endParaRPr>
            </a:p>
          </p:txBody>
        </p:sp>
        <p:sp>
          <p:nvSpPr>
            <p:cNvPr id="65" name="object 26">
              <a:extLst>
                <a:ext uri="{FF2B5EF4-FFF2-40B4-BE49-F238E27FC236}">
                  <a16:creationId xmlns:a16="http://schemas.microsoft.com/office/drawing/2014/main" id="{ABEE80D9-3208-1C4F-88BA-4D37F863C6C3}"/>
                </a:ext>
              </a:extLst>
            </p:cNvPr>
            <p:cNvSpPr txBox="1"/>
            <p:nvPr/>
          </p:nvSpPr>
          <p:spPr>
            <a:xfrm>
              <a:off x="563022" y="2939903"/>
              <a:ext cx="138499" cy="880744"/>
            </a:xfrm>
            <a:prstGeom prst="rect">
              <a:avLst/>
            </a:prstGeom>
          </p:spPr>
          <p:txBody>
            <a:bodyPr vert="vert270" wrap="square" lIns="0" tIns="9525" rIns="0" bIns="0" rtlCol="0">
              <a:spAutoFit/>
            </a:bodyPr>
            <a:lstStyle/>
            <a:p>
              <a:pPr marL="12700">
                <a:lnSpc>
                  <a:spcPct val="100000"/>
                </a:lnSpc>
                <a:spcBef>
                  <a:spcPts val="75"/>
                </a:spcBef>
              </a:pPr>
              <a:r>
                <a:rPr sz="900" b="1" spc="-5" dirty="0">
                  <a:latin typeface="PT Sans" panose="020B0503020203020204" pitchFamily="34" charset="0"/>
                  <a:cs typeface="Arial"/>
                </a:rPr>
                <a:t>Expected</a:t>
              </a:r>
              <a:r>
                <a:rPr sz="900" b="1" spc="-25" dirty="0">
                  <a:latin typeface="PT Sans" panose="020B0503020203020204" pitchFamily="34" charset="0"/>
                  <a:cs typeface="Arial"/>
                </a:rPr>
                <a:t> </a:t>
              </a:r>
              <a:r>
                <a:rPr sz="900" b="1" spc="-10" dirty="0">
                  <a:latin typeface="PT Sans" panose="020B0503020203020204" pitchFamily="34" charset="0"/>
                  <a:cs typeface="Arial"/>
                </a:rPr>
                <a:t>Returns</a:t>
              </a:r>
              <a:endParaRPr sz="900" b="1">
                <a:latin typeface="PT Sans" panose="020B0503020203020204" pitchFamily="34" charset="0"/>
                <a:cs typeface="Arial"/>
              </a:endParaRPr>
            </a:p>
          </p:txBody>
        </p:sp>
        <p:sp>
          <p:nvSpPr>
            <p:cNvPr id="67" name="object 28">
              <a:extLst>
                <a:ext uri="{FF2B5EF4-FFF2-40B4-BE49-F238E27FC236}">
                  <a16:creationId xmlns:a16="http://schemas.microsoft.com/office/drawing/2014/main" id="{677A639F-1E0E-C34C-BCAD-450AC5F76631}"/>
                </a:ext>
              </a:extLst>
            </p:cNvPr>
            <p:cNvSpPr txBox="1"/>
            <p:nvPr/>
          </p:nvSpPr>
          <p:spPr>
            <a:xfrm>
              <a:off x="3623726" y="2179004"/>
              <a:ext cx="1278183" cy="121828"/>
            </a:xfrm>
            <a:prstGeom prst="rect">
              <a:avLst/>
            </a:prstGeom>
          </p:spPr>
          <p:txBody>
            <a:bodyPr vert="horz" wrap="square" lIns="0" tIns="13970" rIns="0" bIns="0" rtlCol="0">
              <a:spAutoFit/>
            </a:bodyPr>
            <a:lstStyle/>
            <a:p>
              <a:pPr marL="184150" indent="-171450">
                <a:lnSpc>
                  <a:spcPct val="100000"/>
                </a:lnSpc>
                <a:spcBef>
                  <a:spcPts val="110"/>
                </a:spcBef>
                <a:buClr>
                  <a:srgbClr val="255B89"/>
                </a:buClr>
                <a:buSzPct val="121428"/>
                <a:buFont typeface="Arial" panose="020B0604020202020204" pitchFamily="34" charset="0"/>
                <a:buChar char="•"/>
                <a:tabLst>
                  <a:tab pos="113664" algn="l"/>
                </a:tabLst>
              </a:pPr>
              <a:r>
                <a:rPr sz="700" spc="-15" dirty="0">
                  <a:latin typeface="PT Sans" panose="020B0503020203020204" pitchFamily="34" charset="0"/>
                  <a:cs typeface="Arial"/>
                </a:rPr>
                <a:t>Merchant </a:t>
              </a:r>
              <a:r>
                <a:rPr sz="700" spc="-5" dirty="0">
                  <a:latin typeface="PT Sans" panose="020B0503020203020204" pitchFamily="34" charset="0"/>
                  <a:cs typeface="Arial"/>
                </a:rPr>
                <a:t>power</a:t>
              </a:r>
              <a:r>
                <a:rPr sz="700" spc="-30" dirty="0">
                  <a:latin typeface="PT Sans" panose="020B0503020203020204" pitchFamily="34" charset="0"/>
                  <a:cs typeface="Arial"/>
                </a:rPr>
                <a:t> </a:t>
              </a:r>
              <a:r>
                <a:rPr sz="700" spc="-15" dirty="0">
                  <a:latin typeface="PT Sans" panose="020B0503020203020204" pitchFamily="34" charset="0"/>
                  <a:cs typeface="Arial"/>
                </a:rPr>
                <a:t>plants</a:t>
              </a:r>
              <a:endParaRPr sz="700" dirty="0">
                <a:latin typeface="PT Sans" panose="020B0503020203020204" pitchFamily="34" charset="0"/>
                <a:cs typeface="Arial"/>
              </a:endParaRPr>
            </a:p>
          </p:txBody>
        </p:sp>
        <p:sp>
          <p:nvSpPr>
            <p:cNvPr id="68" name="object 29">
              <a:extLst>
                <a:ext uri="{FF2B5EF4-FFF2-40B4-BE49-F238E27FC236}">
                  <a16:creationId xmlns:a16="http://schemas.microsoft.com/office/drawing/2014/main" id="{4509FE55-606A-FF4F-AB5A-DDDA377FE202}"/>
                </a:ext>
              </a:extLst>
            </p:cNvPr>
            <p:cNvSpPr txBox="1"/>
            <p:nvPr/>
          </p:nvSpPr>
          <p:spPr>
            <a:xfrm>
              <a:off x="2746112" y="2316744"/>
              <a:ext cx="750781" cy="255198"/>
            </a:xfrm>
            <a:prstGeom prst="rect">
              <a:avLst/>
            </a:prstGeom>
          </p:spPr>
          <p:txBody>
            <a:bodyPr vert="horz" wrap="square" lIns="0" tIns="13970" rIns="0" bIns="0" rtlCol="0">
              <a:spAutoFit/>
            </a:bodyPr>
            <a:lstStyle/>
            <a:p>
              <a:pPr marL="184150" indent="-171450">
                <a:lnSpc>
                  <a:spcPct val="100000"/>
                </a:lnSpc>
                <a:spcBef>
                  <a:spcPts val="110"/>
                </a:spcBef>
                <a:buClr>
                  <a:srgbClr val="255B89"/>
                </a:buClr>
                <a:buSzPct val="121428"/>
                <a:buFont typeface="Arial" panose="020B0604020202020204" pitchFamily="34" charset="0"/>
                <a:buChar char="•"/>
                <a:tabLst>
                  <a:tab pos="113664" algn="l"/>
                </a:tabLst>
              </a:pPr>
              <a:r>
                <a:rPr sz="700" spc="-5" dirty="0">
                  <a:latin typeface="PT Sans" panose="020B0503020203020204" pitchFamily="34" charset="0"/>
                  <a:cs typeface="Arial"/>
                </a:rPr>
                <a:t>Airports</a:t>
              </a:r>
              <a:endParaRPr sz="700">
                <a:latin typeface="PT Sans" panose="020B0503020203020204" pitchFamily="34" charset="0"/>
                <a:cs typeface="Arial"/>
              </a:endParaRPr>
            </a:p>
            <a:p>
              <a:pPr marL="184150" indent="-171450">
                <a:lnSpc>
                  <a:spcPct val="100000"/>
                </a:lnSpc>
                <a:spcBef>
                  <a:spcPts val="180"/>
                </a:spcBef>
                <a:buClr>
                  <a:srgbClr val="255B89"/>
                </a:buClr>
                <a:buSzPct val="121428"/>
                <a:buFont typeface="Arial" panose="020B0604020202020204" pitchFamily="34" charset="0"/>
                <a:buChar char="•"/>
                <a:tabLst>
                  <a:tab pos="113664" algn="l"/>
                </a:tabLst>
              </a:pPr>
              <a:r>
                <a:rPr sz="700" spc="-20" dirty="0">
                  <a:latin typeface="PT Sans" panose="020B0503020203020204" pitchFamily="34" charset="0"/>
                  <a:cs typeface="Arial"/>
                </a:rPr>
                <a:t>Desalination</a:t>
              </a:r>
              <a:endParaRPr sz="700">
                <a:latin typeface="PT Sans" panose="020B0503020203020204" pitchFamily="34" charset="0"/>
                <a:cs typeface="Arial"/>
              </a:endParaRPr>
            </a:p>
          </p:txBody>
        </p:sp>
        <p:sp>
          <p:nvSpPr>
            <p:cNvPr id="69" name="object 30">
              <a:extLst>
                <a:ext uri="{FF2B5EF4-FFF2-40B4-BE49-F238E27FC236}">
                  <a16:creationId xmlns:a16="http://schemas.microsoft.com/office/drawing/2014/main" id="{F233FCE2-10AC-8E42-9724-1EB8BD4C7762}"/>
                </a:ext>
              </a:extLst>
            </p:cNvPr>
            <p:cNvSpPr txBox="1"/>
            <p:nvPr/>
          </p:nvSpPr>
          <p:spPr>
            <a:xfrm>
              <a:off x="2746112" y="2575823"/>
              <a:ext cx="1012063" cy="121828"/>
            </a:xfrm>
            <a:prstGeom prst="rect">
              <a:avLst/>
            </a:prstGeom>
          </p:spPr>
          <p:txBody>
            <a:bodyPr vert="horz" wrap="square" lIns="0" tIns="13970" rIns="0" bIns="0" rtlCol="0">
              <a:spAutoFit/>
            </a:bodyPr>
            <a:lstStyle/>
            <a:p>
              <a:pPr marL="184150" indent="-171450">
                <a:lnSpc>
                  <a:spcPct val="100000"/>
                </a:lnSpc>
                <a:spcBef>
                  <a:spcPts val="110"/>
                </a:spcBef>
                <a:buClr>
                  <a:srgbClr val="255B89"/>
                </a:buClr>
                <a:buSzPct val="121428"/>
                <a:buFont typeface="Arial" panose="020B0604020202020204" pitchFamily="34" charset="0"/>
                <a:buChar char="•"/>
                <a:tabLst>
                  <a:tab pos="113664" algn="l"/>
                </a:tabLst>
              </a:pPr>
              <a:r>
                <a:rPr sz="700" spc="-25" dirty="0">
                  <a:latin typeface="PT Sans" panose="020B0503020203020204" pitchFamily="34" charset="0"/>
                  <a:cs typeface="Arial"/>
                </a:rPr>
                <a:t>Rail</a:t>
              </a:r>
              <a:r>
                <a:rPr sz="700" spc="-30" dirty="0">
                  <a:latin typeface="PT Sans" panose="020B0503020203020204" pitchFamily="34" charset="0"/>
                  <a:cs typeface="Arial"/>
                </a:rPr>
                <a:t> </a:t>
              </a:r>
              <a:r>
                <a:rPr sz="700" spc="-15" dirty="0">
                  <a:latin typeface="PT Sans" panose="020B0503020203020204" pitchFamily="34" charset="0"/>
                  <a:cs typeface="Arial"/>
                </a:rPr>
                <a:t>infrastructure</a:t>
              </a:r>
              <a:endParaRPr sz="700">
                <a:latin typeface="PT Sans" panose="020B0503020203020204" pitchFamily="34" charset="0"/>
                <a:cs typeface="Arial"/>
              </a:endParaRPr>
            </a:p>
          </p:txBody>
        </p:sp>
        <p:sp>
          <p:nvSpPr>
            <p:cNvPr id="70" name="object 31">
              <a:extLst>
                <a:ext uri="{FF2B5EF4-FFF2-40B4-BE49-F238E27FC236}">
                  <a16:creationId xmlns:a16="http://schemas.microsoft.com/office/drawing/2014/main" id="{FA678951-027F-A54F-9615-5FE3697A2928}"/>
                </a:ext>
              </a:extLst>
            </p:cNvPr>
            <p:cNvSpPr/>
            <p:nvPr/>
          </p:nvSpPr>
          <p:spPr>
            <a:xfrm>
              <a:off x="2123304" y="3458514"/>
              <a:ext cx="215645" cy="193547"/>
            </a:xfrm>
            <a:prstGeom prst="rect">
              <a:avLst/>
            </a:prstGeom>
            <a:blipFill>
              <a:blip r:embed="rId2" cstate="print"/>
              <a:stretch>
                <a:fillRect/>
              </a:stretch>
            </a:blipFill>
          </p:spPr>
          <p:txBody>
            <a:bodyPr wrap="square" lIns="0" tIns="0" rIns="0" bIns="0" rtlCol="0"/>
            <a:lstStyle/>
            <a:p>
              <a:endParaRPr>
                <a:latin typeface="PT Sans" panose="020B0503020203020204" pitchFamily="34" charset="0"/>
              </a:endParaRPr>
            </a:p>
          </p:txBody>
        </p:sp>
        <p:sp>
          <p:nvSpPr>
            <p:cNvPr id="71" name="object 32">
              <a:extLst>
                <a:ext uri="{FF2B5EF4-FFF2-40B4-BE49-F238E27FC236}">
                  <a16:creationId xmlns:a16="http://schemas.microsoft.com/office/drawing/2014/main" id="{7F597B0D-840C-994C-B938-51BD25B62E5C}"/>
                </a:ext>
              </a:extLst>
            </p:cNvPr>
            <p:cNvSpPr txBox="1"/>
            <p:nvPr/>
          </p:nvSpPr>
          <p:spPr>
            <a:xfrm>
              <a:off x="1208396" y="2712221"/>
              <a:ext cx="2083800" cy="745076"/>
            </a:xfrm>
            <a:prstGeom prst="rect">
              <a:avLst/>
            </a:prstGeom>
          </p:spPr>
          <p:txBody>
            <a:bodyPr vert="horz" wrap="square" lIns="0" tIns="13970" rIns="0" bIns="0" rtlCol="0">
              <a:spAutoFit/>
            </a:bodyPr>
            <a:lstStyle/>
            <a:p>
              <a:pPr marL="902335" indent="-171450">
                <a:lnSpc>
                  <a:spcPct val="100000"/>
                </a:lnSpc>
                <a:spcBef>
                  <a:spcPts val="110"/>
                </a:spcBef>
                <a:buClr>
                  <a:srgbClr val="255B89"/>
                </a:buClr>
                <a:buSzPct val="121428"/>
                <a:buFont typeface="Arial" panose="020B0604020202020204" pitchFamily="34" charset="0"/>
                <a:buChar char="•"/>
                <a:tabLst>
                  <a:tab pos="833119" algn="l"/>
                </a:tabLst>
              </a:pPr>
              <a:r>
                <a:rPr sz="700" spc="-15" dirty="0">
                  <a:latin typeface="PT Sans" panose="020B0503020203020204" pitchFamily="34" charset="0"/>
                  <a:cs typeface="Arial"/>
                </a:rPr>
                <a:t>Electricity </a:t>
              </a:r>
              <a:r>
                <a:rPr sz="700" spc="-20" dirty="0">
                  <a:latin typeface="PT Sans" panose="020B0503020203020204" pitchFamily="34" charset="0"/>
                  <a:cs typeface="Arial"/>
                </a:rPr>
                <a:t>generation</a:t>
              </a:r>
              <a:endParaRPr sz="700" dirty="0">
                <a:latin typeface="PT Sans" panose="020B0503020203020204" pitchFamily="34" charset="0"/>
                <a:cs typeface="Arial"/>
              </a:endParaRPr>
            </a:p>
            <a:p>
              <a:pPr marL="902335" indent="-171450">
                <a:lnSpc>
                  <a:spcPct val="100000"/>
                </a:lnSpc>
                <a:spcBef>
                  <a:spcPts val="180"/>
                </a:spcBef>
                <a:buClr>
                  <a:srgbClr val="255B89"/>
                </a:buClr>
                <a:buSzPct val="121428"/>
                <a:buFont typeface="Arial" panose="020B0604020202020204" pitchFamily="34" charset="0"/>
                <a:buChar char="•"/>
                <a:tabLst>
                  <a:tab pos="833119" algn="l"/>
                </a:tabLst>
              </a:pPr>
              <a:r>
                <a:rPr sz="700" spc="-10" dirty="0">
                  <a:latin typeface="PT Sans" panose="020B0503020203020204" pitchFamily="34" charset="0"/>
                  <a:cs typeface="Arial"/>
                </a:rPr>
                <a:t>Gas</a:t>
              </a:r>
              <a:r>
                <a:rPr sz="700" spc="-5" dirty="0">
                  <a:latin typeface="PT Sans" panose="020B0503020203020204" pitchFamily="34" charset="0"/>
                  <a:cs typeface="Arial"/>
                </a:rPr>
                <a:t> </a:t>
              </a:r>
              <a:r>
                <a:rPr sz="700" spc="-10" dirty="0">
                  <a:latin typeface="PT Sans" panose="020B0503020203020204" pitchFamily="34" charset="0"/>
                  <a:cs typeface="Arial"/>
                </a:rPr>
                <a:t>processing</a:t>
              </a:r>
              <a:endParaRPr sz="700" dirty="0">
                <a:latin typeface="PT Sans" panose="020B0503020203020204" pitchFamily="34" charset="0"/>
                <a:cs typeface="Arial"/>
              </a:endParaRPr>
            </a:p>
            <a:p>
              <a:pPr marL="902335" indent="-171450">
                <a:lnSpc>
                  <a:spcPct val="100000"/>
                </a:lnSpc>
                <a:spcBef>
                  <a:spcPts val="170"/>
                </a:spcBef>
                <a:buClr>
                  <a:srgbClr val="255B89"/>
                </a:buClr>
                <a:buSzPct val="121428"/>
                <a:buFont typeface="Arial" panose="020B0604020202020204" pitchFamily="34" charset="0"/>
                <a:buChar char="•"/>
                <a:tabLst>
                  <a:tab pos="833119" algn="l"/>
                </a:tabLst>
              </a:pPr>
              <a:r>
                <a:rPr sz="700" spc="-10" dirty="0">
                  <a:latin typeface="PT Sans" panose="020B0503020203020204" pitchFamily="34" charset="0"/>
                  <a:cs typeface="Arial"/>
                </a:rPr>
                <a:t>Ports</a:t>
              </a:r>
              <a:endParaRPr sz="700" dirty="0">
                <a:latin typeface="PT Sans" panose="020B0503020203020204" pitchFamily="34" charset="0"/>
                <a:cs typeface="Arial"/>
              </a:endParaRPr>
            </a:p>
            <a:p>
              <a:pPr marL="171450" indent="-171450">
                <a:lnSpc>
                  <a:spcPct val="100000"/>
                </a:lnSpc>
                <a:spcBef>
                  <a:spcPts val="40"/>
                </a:spcBef>
                <a:buFont typeface="Arial" panose="020B0604020202020204" pitchFamily="34" charset="0"/>
                <a:buChar char="•"/>
              </a:pPr>
              <a:endParaRPr sz="750" dirty="0">
                <a:latin typeface="PT Sans" panose="020B0503020203020204" pitchFamily="34" charset="0"/>
                <a:cs typeface="Times New Roman"/>
              </a:endParaRPr>
            </a:p>
            <a:p>
              <a:pPr marL="184150" indent="-171450">
                <a:lnSpc>
                  <a:spcPct val="100000"/>
                </a:lnSpc>
                <a:buClr>
                  <a:srgbClr val="255B89"/>
                </a:buClr>
                <a:buSzPct val="121428"/>
                <a:buFont typeface="Arial" panose="020B0604020202020204" pitchFamily="34" charset="0"/>
                <a:buChar char="•"/>
                <a:tabLst>
                  <a:tab pos="113664" algn="l"/>
                </a:tabLst>
              </a:pPr>
              <a:r>
                <a:rPr sz="700" spc="-20" dirty="0">
                  <a:latin typeface="PT Sans" panose="020B0503020203020204" pitchFamily="34" charset="0"/>
                  <a:cs typeface="Arial"/>
                </a:rPr>
                <a:t>Seasoned </a:t>
              </a:r>
              <a:r>
                <a:rPr sz="700" spc="-15" dirty="0">
                  <a:latin typeface="PT Sans" panose="020B0503020203020204" pitchFamily="34" charset="0"/>
                  <a:cs typeface="Arial"/>
                </a:rPr>
                <a:t>toll</a:t>
              </a:r>
              <a:r>
                <a:rPr sz="700" spc="-5" dirty="0">
                  <a:latin typeface="PT Sans" panose="020B0503020203020204" pitchFamily="34" charset="0"/>
                  <a:cs typeface="Arial"/>
                </a:rPr>
                <a:t> </a:t>
              </a:r>
              <a:r>
                <a:rPr sz="700" spc="-15" dirty="0">
                  <a:latin typeface="PT Sans" panose="020B0503020203020204" pitchFamily="34" charset="0"/>
                  <a:cs typeface="Arial"/>
                </a:rPr>
                <a:t>roads</a:t>
              </a:r>
              <a:endParaRPr sz="700" dirty="0">
                <a:latin typeface="PT Sans" panose="020B0503020203020204" pitchFamily="34" charset="0"/>
                <a:cs typeface="Arial"/>
              </a:endParaRPr>
            </a:p>
            <a:p>
              <a:pPr marL="184150" indent="-171450">
                <a:lnSpc>
                  <a:spcPct val="100000"/>
                </a:lnSpc>
                <a:spcBef>
                  <a:spcPts val="180"/>
                </a:spcBef>
                <a:buClr>
                  <a:srgbClr val="255B89"/>
                </a:buClr>
                <a:buSzPct val="121428"/>
                <a:buFont typeface="Arial" panose="020B0604020202020204" pitchFamily="34" charset="0"/>
                <a:buChar char="•"/>
                <a:tabLst>
                  <a:tab pos="113664" algn="l"/>
                </a:tabLst>
              </a:pPr>
              <a:r>
                <a:rPr sz="700" spc="-10" dirty="0">
                  <a:latin typeface="PT Sans" panose="020B0503020203020204" pitchFamily="34" charset="0"/>
                  <a:cs typeface="Arial"/>
                </a:rPr>
                <a:t>Social</a:t>
              </a:r>
              <a:r>
                <a:rPr sz="700" spc="-25" dirty="0">
                  <a:latin typeface="PT Sans" panose="020B0503020203020204" pitchFamily="34" charset="0"/>
                  <a:cs typeface="Arial"/>
                </a:rPr>
                <a:t> </a:t>
              </a:r>
              <a:r>
                <a:rPr sz="700" spc="-15" dirty="0">
                  <a:latin typeface="PT Sans" panose="020B0503020203020204" pitchFamily="34" charset="0"/>
                  <a:cs typeface="Arial"/>
                </a:rPr>
                <a:t>infrastructure</a:t>
              </a:r>
              <a:endParaRPr sz="700" dirty="0">
                <a:latin typeface="PT Sans" panose="020B0503020203020204" pitchFamily="34" charset="0"/>
                <a:cs typeface="Arial"/>
              </a:endParaRPr>
            </a:p>
          </p:txBody>
        </p:sp>
        <p:sp>
          <p:nvSpPr>
            <p:cNvPr id="72" name="object 33">
              <a:extLst>
                <a:ext uri="{FF2B5EF4-FFF2-40B4-BE49-F238E27FC236}">
                  <a16:creationId xmlns:a16="http://schemas.microsoft.com/office/drawing/2014/main" id="{93B87025-9205-8141-8803-F8E53C865404}"/>
                </a:ext>
              </a:extLst>
            </p:cNvPr>
            <p:cNvSpPr txBox="1"/>
            <p:nvPr/>
          </p:nvSpPr>
          <p:spPr>
            <a:xfrm>
              <a:off x="4138250" y="3191504"/>
              <a:ext cx="372745" cy="121828"/>
            </a:xfrm>
            <a:prstGeom prst="rect">
              <a:avLst/>
            </a:prstGeom>
          </p:spPr>
          <p:txBody>
            <a:bodyPr vert="horz" wrap="square" lIns="0" tIns="13970" rIns="0" bIns="0" rtlCol="0">
              <a:spAutoFit/>
            </a:bodyPr>
            <a:lstStyle/>
            <a:p>
              <a:pPr marL="12700">
                <a:lnSpc>
                  <a:spcPct val="100000"/>
                </a:lnSpc>
                <a:spcBef>
                  <a:spcPts val="110"/>
                </a:spcBef>
              </a:pPr>
              <a:r>
                <a:rPr sz="700" b="1" spc="-5" dirty="0">
                  <a:solidFill>
                    <a:srgbClr val="FFFFFF"/>
                  </a:solidFill>
                  <a:latin typeface="PT Sans" panose="020B0503020203020204" pitchFamily="34" charset="0"/>
                  <a:cs typeface="Arial"/>
                </a:rPr>
                <a:t>Equities</a:t>
              </a:r>
              <a:endParaRPr sz="700">
                <a:latin typeface="PT Sans" panose="020B0503020203020204" pitchFamily="34" charset="0"/>
                <a:cs typeface="Arial"/>
              </a:endParaRPr>
            </a:p>
          </p:txBody>
        </p:sp>
        <p:sp>
          <p:nvSpPr>
            <p:cNvPr id="73" name="object 34">
              <a:extLst>
                <a:ext uri="{FF2B5EF4-FFF2-40B4-BE49-F238E27FC236}">
                  <a16:creationId xmlns:a16="http://schemas.microsoft.com/office/drawing/2014/main" id="{0B6457AD-52F7-C146-A47C-18AC27CA3EA0}"/>
                </a:ext>
              </a:extLst>
            </p:cNvPr>
            <p:cNvSpPr/>
            <p:nvPr/>
          </p:nvSpPr>
          <p:spPr>
            <a:xfrm>
              <a:off x="2720712" y="2938067"/>
              <a:ext cx="215646" cy="195071"/>
            </a:xfrm>
            <a:prstGeom prst="rect">
              <a:avLst/>
            </a:prstGeom>
            <a:blipFill>
              <a:blip r:embed="rId3" cstate="print"/>
              <a:stretch>
                <a:fillRect/>
              </a:stretch>
            </a:blipFill>
          </p:spPr>
          <p:txBody>
            <a:bodyPr wrap="square" lIns="0" tIns="0" rIns="0" bIns="0" rtlCol="0"/>
            <a:lstStyle/>
            <a:p>
              <a:endParaRPr>
                <a:latin typeface="PT Sans" panose="020B0503020203020204" pitchFamily="34" charset="0"/>
              </a:endParaRPr>
            </a:p>
          </p:txBody>
        </p:sp>
        <p:sp>
          <p:nvSpPr>
            <p:cNvPr id="74" name="object 35">
              <a:extLst>
                <a:ext uri="{FF2B5EF4-FFF2-40B4-BE49-F238E27FC236}">
                  <a16:creationId xmlns:a16="http://schemas.microsoft.com/office/drawing/2014/main" id="{33E0AF32-0176-C34A-A1DC-631F1CF3ABCF}"/>
                </a:ext>
              </a:extLst>
            </p:cNvPr>
            <p:cNvSpPr/>
            <p:nvPr/>
          </p:nvSpPr>
          <p:spPr>
            <a:xfrm>
              <a:off x="3423277" y="2808527"/>
              <a:ext cx="215645" cy="193547"/>
            </a:xfrm>
            <a:prstGeom prst="rect">
              <a:avLst/>
            </a:prstGeom>
            <a:blipFill>
              <a:blip r:embed="rId4" cstate="print"/>
              <a:stretch>
                <a:fillRect/>
              </a:stretch>
            </a:blipFill>
          </p:spPr>
          <p:txBody>
            <a:bodyPr wrap="square" lIns="0" tIns="0" rIns="0" bIns="0" rtlCol="0"/>
            <a:lstStyle/>
            <a:p>
              <a:endParaRPr>
                <a:latin typeface="PT Sans" panose="020B0503020203020204" pitchFamily="34" charset="0"/>
              </a:endParaRPr>
            </a:p>
          </p:txBody>
        </p:sp>
        <p:sp>
          <p:nvSpPr>
            <p:cNvPr id="75" name="object 36">
              <a:extLst>
                <a:ext uri="{FF2B5EF4-FFF2-40B4-BE49-F238E27FC236}">
                  <a16:creationId xmlns:a16="http://schemas.microsoft.com/office/drawing/2014/main" id="{0BB11F54-80F4-854F-90BE-CA8149E9CC6F}"/>
                </a:ext>
              </a:extLst>
            </p:cNvPr>
            <p:cNvSpPr/>
            <p:nvPr/>
          </p:nvSpPr>
          <p:spPr>
            <a:xfrm>
              <a:off x="4471027" y="2330753"/>
              <a:ext cx="147827" cy="140969"/>
            </a:xfrm>
            <a:prstGeom prst="rect">
              <a:avLst/>
            </a:prstGeom>
            <a:blipFill>
              <a:blip r:embed="rId5" cstate="print"/>
              <a:stretch>
                <a:fillRect/>
              </a:stretch>
            </a:blipFill>
          </p:spPr>
          <p:txBody>
            <a:bodyPr wrap="square" lIns="0" tIns="0" rIns="0" bIns="0" rtlCol="0"/>
            <a:lstStyle/>
            <a:p>
              <a:endParaRPr>
                <a:latin typeface="PT Sans" panose="020B0503020203020204" pitchFamily="34" charset="0"/>
              </a:endParaRPr>
            </a:p>
          </p:txBody>
        </p:sp>
        <p:sp>
          <p:nvSpPr>
            <p:cNvPr id="76" name="object 37">
              <a:extLst>
                <a:ext uri="{FF2B5EF4-FFF2-40B4-BE49-F238E27FC236}">
                  <a16:creationId xmlns:a16="http://schemas.microsoft.com/office/drawing/2014/main" id="{705E822B-5721-E540-BF2E-57FCB7F5A98F}"/>
                </a:ext>
              </a:extLst>
            </p:cNvPr>
            <p:cNvSpPr txBox="1"/>
            <p:nvPr/>
          </p:nvSpPr>
          <p:spPr>
            <a:xfrm>
              <a:off x="542408" y="4817848"/>
              <a:ext cx="1744980" cy="292735"/>
            </a:xfrm>
            <a:prstGeom prst="rect">
              <a:avLst/>
            </a:prstGeom>
          </p:spPr>
          <p:txBody>
            <a:bodyPr vert="horz" wrap="square" lIns="0" tIns="24130" rIns="0" bIns="0" rtlCol="0">
              <a:spAutoFit/>
            </a:bodyPr>
            <a:lstStyle/>
            <a:p>
              <a:pPr marL="12700">
                <a:lnSpc>
                  <a:spcPct val="100000"/>
                </a:lnSpc>
                <a:spcBef>
                  <a:spcPts val="190"/>
                </a:spcBef>
              </a:pPr>
              <a:r>
                <a:rPr sz="800" b="1" spc="-45" dirty="0">
                  <a:solidFill>
                    <a:schemeClr val="tx1">
                      <a:lumMod val="75000"/>
                      <a:lumOff val="25000"/>
                    </a:schemeClr>
                  </a:solidFill>
                  <a:latin typeface="PT Sans" panose="020B0503020203020204" pitchFamily="34" charset="0"/>
                  <a:cs typeface="Arial"/>
                </a:rPr>
                <a:t>For </a:t>
              </a:r>
              <a:r>
                <a:rPr sz="800" b="1" spc="-40" dirty="0">
                  <a:solidFill>
                    <a:schemeClr val="tx1">
                      <a:lumMod val="75000"/>
                      <a:lumOff val="25000"/>
                    </a:schemeClr>
                  </a:solidFill>
                  <a:latin typeface="PT Sans" panose="020B0503020203020204" pitchFamily="34" charset="0"/>
                  <a:cs typeface="Arial"/>
                </a:rPr>
                <a:t>illustrative </a:t>
              </a:r>
              <a:r>
                <a:rPr sz="800" b="1" spc="-50" dirty="0">
                  <a:solidFill>
                    <a:schemeClr val="tx1">
                      <a:lumMod val="75000"/>
                      <a:lumOff val="25000"/>
                    </a:schemeClr>
                  </a:solidFill>
                  <a:latin typeface="PT Sans" panose="020B0503020203020204" pitchFamily="34" charset="0"/>
                  <a:cs typeface="Arial"/>
                </a:rPr>
                <a:t>purposes</a:t>
              </a:r>
              <a:r>
                <a:rPr sz="800" b="1" spc="75" dirty="0">
                  <a:solidFill>
                    <a:schemeClr val="tx1">
                      <a:lumMod val="75000"/>
                      <a:lumOff val="25000"/>
                    </a:schemeClr>
                  </a:solidFill>
                  <a:latin typeface="PT Sans" panose="020B0503020203020204" pitchFamily="34" charset="0"/>
                  <a:cs typeface="Arial"/>
                </a:rPr>
                <a:t> </a:t>
              </a:r>
              <a:r>
                <a:rPr sz="800" b="1" spc="-50" dirty="0">
                  <a:solidFill>
                    <a:schemeClr val="tx1">
                      <a:lumMod val="75000"/>
                      <a:lumOff val="25000"/>
                    </a:schemeClr>
                  </a:solidFill>
                  <a:latin typeface="PT Sans" panose="020B0503020203020204" pitchFamily="34" charset="0"/>
                  <a:cs typeface="Arial"/>
                </a:rPr>
                <a:t>only</a:t>
              </a:r>
              <a:endParaRPr sz="800" b="1">
                <a:solidFill>
                  <a:schemeClr val="tx1">
                    <a:lumMod val="75000"/>
                    <a:lumOff val="25000"/>
                  </a:schemeClr>
                </a:solidFill>
                <a:latin typeface="PT Sans" panose="020B0503020203020204" pitchFamily="34" charset="0"/>
                <a:cs typeface="Arial"/>
              </a:endParaRPr>
            </a:p>
            <a:p>
              <a:pPr marL="12700">
                <a:lnSpc>
                  <a:spcPct val="100000"/>
                </a:lnSpc>
                <a:spcBef>
                  <a:spcPts val="90"/>
                </a:spcBef>
              </a:pPr>
              <a:r>
                <a:rPr sz="800" b="1" spc="-40" dirty="0">
                  <a:solidFill>
                    <a:schemeClr val="tx1">
                      <a:lumMod val="75000"/>
                      <a:lumOff val="25000"/>
                    </a:schemeClr>
                  </a:solidFill>
                  <a:latin typeface="PT Sans" panose="020B0503020203020204" pitchFamily="34" charset="0"/>
                  <a:cs typeface="Arial"/>
                </a:rPr>
                <a:t>Source: Credit </a:t>
              </a:r>
              <a:r>
                <a:rPr sz="800" b="1" spc="-50" dirty="0">
                  <a:solidFill>
                    <a:schemeClr val="tx1">
                      <a:lumMod val="75000"/>
                      <a:lumOff val="25000"/>
                    </a:schemeClr>
                  </a:solidFill>
                  <a:latin typeface="PT Sans" panose="020B0503020203020204" pitchFamily="34" charset="0"/>
                  <a:cs typeface="Arial"/>
                </a:rPr>
                <a:t>Suisse </a:t>
              </a:r>
              <a:r>
                <a:rPr sz="800" b="1" spc="-40" dirty="0">
                  <a:solidFill>
                    <a:schemeClr val="tx1">
                      <a:lumMod val="75000"/>
                      <a:lumOff val="25000"/>
                    </a:schemeClr>
                  </a:solidFill>
                  <a:latin typeface="PT Sans" panose="020B0503020203020204" pitchFamily="34" charset="0"/>
                  <a:cs typeface="Arial"/>
                </a:rPr>
                <a:t>Asset</a:t>
              </a:r>
              <a:r>
                <a:rPr sz="800" b="1" spc="-50" dirty="0">
                  <a:solidFill>
                    <a:schemeClr val="tx1">
                      <a:lumMod val="75000"/>
                      <a:lumOff val="25000"/>
                    </a:schemeClr>
                  </a:solidFill>
                  <a:latin typeface="PT Sans" panose="020B0503020203020204" pitchFamily="34" charset="0"/>
                  <a:cs typeface="Arial"/>
                </a:rPr>
                <a:t> Management</a:t>
              </a:r>
              <a:endParaRPr sz="800" b="1">
                <a:solidFill>
                  <a:schemeClr val="tx1">
                    <a:lumMod val="75000"/>
                    <a:lumOff val="25000"/>
                  </a:schemeClr>
                </a:solidFill>
                <a:latin typeface="PT Sans" panose="020B0503020203020204" pitchFamily="34" charset="0"/>
                <a:cs typeface="Arial"/>
              </a:endParaRPr>
            </a:p>
          </p:txBody>
        </p:sp>
      </p:grpSp>
      <p:graphicFrame>
        <p:nvGraphicFramePr>
          <p:cNvPr id="38" name="object 7">
            <a:extLst>
              <a:ext uri="{FF2B5EF4-FFF2-40B4-BE49-F238E27FC236}">
                <a16:creationId xmlns:a16="http://schemas.microsoft.com/office/drawing/2014/main" id="{4680D488-3C4D-E642-BEC8-5BC8FBEE2310}"/>
              </a:ext>
            </a:extLst>
          </p:cNvPr>
          <p:cNvGraphicFramePr>
            <a:graphicFrameLocks noGrp="1"/>
          </p:cNvGraphicFramePr>
          <p:nvPr>
            <p:extLst>
              <p:ext uri="{D42A27DB-BD31-4B8C-83A1-F6EECF244321}">
                <p14:modId xmlns:p14="http://schemas.microsoft.com/office/powerpoint/2010/main" val="2130008572"/>
              </p:ext>
            </p:extLst>
          </p:nvPr>
        </p:nvGraphicFramePr>
        <p:xfrm>
          <a:off x="6828204" y="3992706"/>
          <a:ext cx="4330555" cy="662940"/>
        </p:xfrm>
        <a:graphic>
          <a:graphicData uri="http://schemas.openxmlformats.org/drawingml/2006/table">
            <a:tbl>
              <a:tblPr firstRow="1" bandRow="1">
                <a:tableStyleId>{B301B821-A1FF-4177-AEE7-76D212191A09}</a:tableStyleId>
              </a:tblPr>
              <a:tblGrid>
                <a:gridCol w="4330555">
                  <a:extLst>
                    <a:ext uri="{9D8B030D-6E8A-4147-A177-3AD203B41FA5}">
                      <a16:colId xmlns:a16="http://schemas.microsoft.com/office/drawing/2014/main" val="20000"/>
                    </a:ext>
                  </a:extLst>
                </a:gridCol>
              </a:tblGrid>
              <a:tr h="212090">
                <a:tc>
                  <a:txBody>
                    <a:bodyPr/>
                    <a:lstStyle/>
                    <a:p>
                      <a:pPr marL="2540" algn="ctr">
                        <a:lnSpc>
                          <a:spcPct val="100000"/>
                        </a:lnSpc>
                        <a:spcBef>
                          <a:spcPts val="450"/>
                        </a:spcBef>
                      </a:pPr>
                      <a:r>
                        <a:rPr lang="en-GB" sz="1600" spc="300" dirty="0">
                          <a:solidFill>
                            <a:schemeClr val="bg1"/>
                          </a:solidFill>
                          <a:latin typeface="Bebas Neue" panose="020B0606020202050201" pitchFamily="34" charset="0"/>
                        </a:rPr>
                        <a:t>ECONOMIC INFRASTRUCTURE</a:t>
                      </a:r>
                      <a:endParaRPr lang="en-GB" sz="1600" spc="300" dirty="0">
                        <a:solidFill>
                          <a:schemeClr val="bg1"/>
                        </a:solidFill>
                        <a:latin typeface="Bebas Neue" panose="020B0606020202050201" pitchFamily="34" charset="0"/>
                        <a:cs typeface="Arial"/>
                      </a:endParaRPr>
                    </a:p>
                  </a:txBody>
                  <a:tcPr marL="0" marR="0" marT="57150" marB="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BF9B30"/>
                    </a:solidFill>
                  </a:tcPr>
                </a:tc>
                <a:extLst>
                  <a:ext uri="{0D108BD9-81ED-4DB2-BD59-A6C34878D82A}">
                    <a16:rowId xmlns:a16="http://schemas.microsoft.com/office/drawing/2014/main" val="10000"/>
                  </a:ext>
                </a:extLst>
              </a:tr>
              <a:tr h="277100">
                <a:tc>
                  <a:txBody>
                    <a:bodyPr/>
                    <a:lstStyle/>
                    <a:p>
                      <a:pPr marL="558800">
                        <a:lnSpc>
                          <a:spcPct val="100000"/>
                        </a:lnSpc>
                        <a:spcBef>
                          <a:spcPts val="450"/>
                        </a:spcBef>
                        <a:tabLst>
                          <a:tab pos="1922145" algn="l"/>
                          <a:tab pos="3597275" algn="l"/>
                        </a:tabLst>
                      </a:pPr>
                      <a:r>
                        <a:rPr sz="1000" spc="-40" dirty="0">
                          <a:solidFill>
                            <a:schemeClr val="tx1">
                              <a:lumMod val="75000"/>
                              <a:lumOff val="25000"/>
                            </a:schemeClr>
                          </a:solidFill>
                          <a:latin typeface="PT Sans" panose="020B0503020203020204" pitchFamily="34" charset="0"/>
                        </a:rPr>
                        <a:t>Transport	</a:t>
                      </a:r>
                      <a:r>
                        <a:rPr sz="1000" b="0" spc="-45" dirty="0">
                          <a:solidFill>
                            <a:schemeClr val="tx1">
                              <a:lumMod val="75000"/>
                              <a:lumOff val="25000"/>
                            </a:schemeClr>
                          </a:solidFill>
                          <a:latin typeface="PT Sans" panose="020B0503020203020204" pitchFamily="34" charset="0"/>
                        </a:rPr>
                        <a:t>Energy</a:t>
                      </a:r>
                      <a:r>
                        <a:rPr sz="1000" b="0" spc="0" dirty="0">
                          <a:solidFill>
                            <a:schemeClr val="tx1">
                              <a:lumMod val="75000"/>
                              <a:lumOff val="25000"/>
                            </a:schemeClr>
                          </a:solidFill>
                          <a:latin typeface="PT Sans" panose="020B0503020203020204" pitchFamily="34" charset="0"/>
                        </a:rPr>
                        <a:t> </a:t>
                      </a:r>
                      <a:r>
                        <a:rPr sz="1000" b="0" spc="-35" dirty="0">
                          <a:solidFill>
                            <a:schemeClr val="tx1">
                              <a:lumMod val="75000"/>
                              <a:lumOff val="25000"/>
                            </a:schemeClr>
                          </a:solidFill>
                          <a:latin typeface="PT Sans" panose="020B0503020203020204" pitchFamily="34" charset="0"/>
                        </a:rPr>
                        <a:t>and</a:t>
                      </a:r>
                      <a:r>
                        <a:rPr sz="1000" b="0" spc="-5" dirty="0">
                          <a:solidFill>
                            <a:schemeClr val="tx1">
                              <a:lumMod val="75000"/>
                              <a:lumOff val="25000"/>
                            </a:schemeClr>
                          </a:solidFill>
                          <a:latin typeface="PT Sans" panose="020B0503020203020204" pitchFamily="34" charset="0"/>
                        </a:rPr>
                        <a:t> </a:t>
                      </a:r>
                      <a:r>
                        <a:rPr sz="1000" b="0" spc="-25" dirty="0">
                          <a:solidFill>
                            <a:schemeClr val="tx1">
                              <a:lumMod val="75000"/>
                              <a:lumOff val="25000"/>
                            </a:schemeClr>
                          </a:solidFill>
                          <a:latin typeface="PT Sans" panose="020B0503020203020204" pitchFamily="34" charset="0"/>
                        </a:rPr>
                        <a:t>Utilities	</a:t>
                      </a:r>
                      <a:r>
                        <a:rPr sz="1000" b="0" spc="-30" dirty="0">
                          <a:solidFill>
                            <a:schemeClr val="tx1">
                              <a:lumMod val="75000"/>
                              <a:lumOff val="25000"/>
                            </a:schemeClr>
                          </a:solidFill>
                          <a:latin typeface="PT Sans" panose="020B0503020203020204" pitchFamily="34" charset="0"/>
                        </a:rPr>
                        <a:t>Communications</a:t>
                      </a:r>
                      <a:endParaRPr sz="1000" b="0" dirty="0">
                        <a:solidFill>
                          <a:schemeClr val="tx1">
                            <a:lumMod val="75000"/>
                            <a:lumOff val="25000"/>
                          </a:schemeClr>
                        </a:solidFill>
                        <a:latin typeface="PT Sans" panose="020B0503020203020204" pitchFamily="34" charset="0"/>
                        <a:cs typeface="Arial"/>
                      </a:endParaRPr>
                    </a:p>
                  </a:txBody>
                  <a:tcPr marL="0" marR="0" marT="5715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1"/>
                  </a:ext>
                </a:extLst>
              </a:tr>
            </a:tbl>
          </a:graphicData>
        </a:graphic>
      </p:graphicFrame>
      <p:graphicFrame>
        <p:nvGraphicFramePr>
          <p:cNvPr id="2" name="Table 1"/>
          <p:cNvGraphicFramePr>
            <a:graphicFrameLocks noGrp="1"/>
          </p:cNvGraphicFramePr>
          <p:nvPr>
            <p:extLst>
              <p:ext uri="{D42A27DB-BD31-4B8C-83A1-F6EECF244321}">
                <p14:modId xmlns:p14="http://schemas.microsoft.com/office/powerpoint/2010/main" val="1919355921"/>
              </p:ext>
            </p:extLst>
          </p:nvPr>
        </p:nvGraphicFramePr>
        <p:xfrm>
          <a:off x="6828203" y="4725879"/>
          <a:ext cx="4330555" cy="1311529"/>
        </p:xfrm>
        <a:graphic>
          <a:graphicData uri="http://schemas.openxmlformats.org/drawingml/2006/table">
            <a:tbl>
              <a:tblPr firstRow="1" bandRow="1">
                <a:tableStyleId>{B301B821-A1FF-4177-AEE7-76D212191A09}</a:tableStyleId>
              </a:tblPr>
              <a:tblGrid>
                <a:gridCol w="2118895">
                  <a:extLst>
                    <a:ext uri="{9D8B030D-6E8A-4147-A177-3AD203B41FA5}">
                      <a16:colId xmlns:a16="http://schemas.microsoft.com/office/drawing/2014/main" val="1372970264"/>
                    </a:ext>
                  </a:extLst>
                </a:gridCol>
                <a:gridCol w="2211660">
                  <a:extLst>
                    <a:ext uri="{9D8B030D-6E8A-4147-A177-3AD203B41FA5}">
                      <a16:colId xmlns:a16="http://schemas.microsoft.com/office/drawing/2014/main" val="1773295953"/>
                    </a:ext>
                  </a:extLst>
                </a:gridCol>
              </a:tblGrid>
              <a:tr h="1205230">
                <a:tc>
                  <a:txBody>
                    <a:bodyPr/>
                    <a:lstStyle/>
                    <a:p>
                      <a:pPr marL="241300" indent="-171450">
                        <a:lnSpc>
                          <a:spcPct val="100000"/>
                        </a:lnSpc>
                        <a:spcBef>
                          <a:spcPts val="335"/>
                        </a:spcBef>
                        <a:buClr>
                          <a:srgbClr val="7898B3"/>
                        </a:buClr>
                        <a:buSzPct val="100000"/>
                        <a:buFont typeface="Arial" panose="020B0604020202020204" pitchFamily="34" charset="0"/>
                        <a:buChar char="•"/>
                        <a:tabLst>
                          <a:tab pos="201930" algn="l"/>
                        </a:tabLst>
                      </a:pPr>
                      <a:r>
                        <a:rPr sz="1000" b="0" spc="-40" dirty="0">
                          <a:solidFill>
                            <a:schemeClr val="tx1">
                              <a:lumMod val="75000"/>
                              <a:lumOff val="25000"/>
                            </a:schemeClr>
                          </a:solidFill>
                          <a:latin typeface="PT Sans" panose="020B0503020203020204" pitchFamily="34" charset="0"/>
                        </a:rPr>
                        <a:t>Airports</a:t>
                      </a:r>
                      <a:endParaRPr sz="1000" b="0" dirty="0">
                        <a:solidFill>
                          <a:schemeClr val="tx1">
                            <a:lumMod val="75000"/>
                            <a:lumOff val="25000"/>
                          </a:schemeClr>
                        </a:solidFill>
                        <a:latin typeface="PT Sans" panose="020B0503020203020204" pitchFamily="34" charset="0"/>
                      </a:endParaRPr>
                    </a:p>
                    <a:p>
                      <a:pPr marL="241300" indent="-171450">
                        <a:lnSpc>
                          <a:spcPct val="100000"/>
                        </a:lnSpc>
                        <a:spcBef>
                          <a:spcPts val="285"/>
                        </a:spcBef>
                        <a:buClr>
                          <a:srgbClr val="7898B3"/>
                        </a:buClr>
                        <a:buSzPct val="100000"/>
                        <a:buFont typeface="Arial" panose="020B0604020202020204" pitchFamily="34" charset="0"/>
                        <a:buChar char="•"/>
                        <a:tabLst>
                          <a:tab pos="201930" algn="l"/>
                        </a:tabLst>
                      </a:pPr>
                      <a:r>
                        <a:rPr sz="1000" b="0" spc="-45" dirty="0">
                          <a:solidFill>
                            <a:schemeClr val="tx1">
                              <a:lumMod val="75000"/>
                              <a:lumOff val="25000"/>
                            </a:schemeClr>
                          </a:solidFill>
                          <a:latin typeface="PT Sans" panose="020B0503020203020204" pitchFamily="34" charset="0"/>
                        </a:rPr>
                        <a:t>Bridges</a:t>
                      </a:r>
                      <a:endParaRPr sz="1000" b="0" dirty="0">
                        <a:solidFill>
                          <a:schemeClr val="tx1">
                            <a:lumMod val="75000"/>
                            <a:lumOff val="25000"/>
                          </a:schemeClr>
                        </a:solidFill>
                        <a:latin typeface="PT Sans" panose="020B0503020203020204" pitchFamily="34" charset="0"/>
                      </a:endParaRPr>
                    </a:p>
                    <a:p>
                      <a:pPr marL="241300" indent="-171450">
                        <a:lnSpc>
                          <a:spcPct val="100000"/>
                        </a:lnSpc>
                        <a:spcBef>
                          <a:spcPts val="280"/>
                        </a:spcBef>
                        <a:buClr>
                          <a:srgbClr val="7898B3"/>
                        </a:buClr>
                        <a:buSzPct val="100000"/>
                        <a:buFont typeface="Arial" panose="020B0604020202020204" pitchFamily="34" charset="0"/>
                        <a:buChar char="•"/>
                        <a:tabLst>
                          <a:tab pos="201930" algn="l"/>
                        </a:tabLst>
                      </a:pPr>
                      <a:r>
                        <a:rPr sz="1000" b="0" spc="-40" dirty="0">
                          <a:solidFill>
                            <a:schemeClr val="tx1">
                              <a:lumMod val="75000"/>
                              <a:lumOff val="25000"/>
                            </a:schemeClr>
                          </a:solidFill>
                          <a:latin typeface="PT Sans" panose="020B0503020203020204" pitchFamily="34" charset="0"/>
                        </a:rPr>
                        <a:t>Parking</a:t>
                      </a:r>
                      <a:r>
                        <a:rPr sz="1000" b="0" spc="-10" dirty="0">
                          <a:solidFill>
                            <a:schemeClr val="tx1">
                              <a:lumMod val="75000"/>
                              <a:lumOff val="25000"/>
                            </a:schemeClr>
                          </a:solidFill>
                          <a:latin typeface="PT Sans" panose="020B0503020203020204" pitchFamily="34" charset="0"/>
                        </a:rPr>
                        <a:t> </a:t>
                      </a:r>
                      <a:r>
                        <a:rPr sz="1000" b="0" spc="-50" dirty="0">
                          <a:solidFill>
                            <a:schemeClr val="tx1">
                              <a:lumMod val="75000"/>
                              <a:lumOff val="25000"/>
                            </a:schemeClr>
                          </a:solidFill>
                          <a:latin typeface="PT Sans" panose="020B0503020203020204" pitchFamily="34" charset="0"/>
                        </a:rPr>
                        <a:t>systems</a:t>
                      </a:r>
                      <a:endParaRPr sz="1000" b="0" dirty="0">
                        <a:solidFill>
                          <a:schemeClr val="tx1">
                            <a:lumMod val="75000"/>
                            <a:lumOff val="25000"/>
                          </a:schemeClr>
                        </a:solidFill>
                        <a:latin typeface="PT Sans" panose="020B0503020203020204" pitchFamily="34" charset="0"/>
                      </a:endParaRPr>
                    </a:p>
                    <a:p>
                      <a:pPr marL="241300" indent="-171450">
                        <a:lnSpc>
                          <a:spcPct val="100000"/>
                        </a:lnSpc>
                        <a:spcBef>
                          <a:spcPts val="275"/>
                        </a:spcBef>
                        <a:buClr>
                          <a:srgbClr val="7898B3"/>
                        </a:buClr>
                        <a:buSzPct val="100000"/>
                        <a:buFont typeface="Arial" panose="020B0604020202020204" pitchFamily="34" charset="0"/>
                        <a:buChar char="•"/>
                        <a:tabLst>
                          <a:tab pos="201930" algn="l"/>
                        </a:tabLst>
                      </a:pPr>
                      <a:r>
                        <a:rPr sz="1000" b="0" spc="-40" dirty="0">
                          <a:solidFill>
                            <a:schemeClr val="tx1">
                              <a:lumMod val="75000"/>
                              <a:lumOff val="25000"/>
                            </a:schemeClr>
                          </a:solidFill>
                          <a:latin typeface="PT Sans" panose="020B0503020203020204" pitchFamily="34" charset="0"/>
                        </a:rPr>
                        <a:t>Ports</a:t>
                      </a:r>
                      <a:endParaRPr sz="1000" b="0" dirty="0">
                        <a:solidFill>
                          <a:schemeClr val="tx1">
                            <a:lumMod val="75000"/>
                            <a:lumOff val="25000"/>
                          </a:schemeClr>
                        </a:solidFill>
                        <a:latin typeface="PT Sans" panose="020B0503020203020204" pitchFamily="34" charset="0"/>
                      </a:endParaRPr>
                    </a:p>
                    <a:p>
                      <a:pPr marL="241300" indent="-171450">
                        <a:lnSpc>
                          <a:spcPct val="100000"/>
                        </a:lnSpc>
                        <a:spcBef>
                          <a:spcPts val="285"/>
                        </a:spcBef>
                        <a:buClr>
                          <a:srgbClr val="7898B3"/>
                        </a:buClr>
                        <a:buSzPct val="100000"/>
                        <a:buFont typeface="Arial" panose="020B0604020202020204" pitchFamily="34" charset="0"/>
                        <a:buChar char="•"/>
                        <a:tabLst>
                          <a:tab pos="201930" algn="l"/>
                        </a:tabLst>
                      </a:pPr>
                      <a:r>
                        <a:rPr sz="1000" b="0" spc="-50" dirty="0">
                          <a:solidFill>
                            <a:schemeClr val="tx1">
                              <a:lumMod val="75000"/>
                              <a:lumOff val="25000"/>
                            </a:schemeClr>
                          </a:solidFill>
                          <a:latin typeface="PT Sans" panose="020B0503020203020204" pitchFamily="34" charset="0"/>
                        </a:rPr>
                        <a:t>Toll</a:t>
                      </a:r>
                      <a:r>
                        <a:rPr sz="1000" b="0" spc="-10" dirty="0">
                          <a:solidFill>
                            <a:schemeClr val="tx1">
                              <a:lumMod val="75000"/>
                              <a:lumOff val="25000"/>
                            </a:schemeClr>
                          </a:solidFill>
                          <a:latin typeface="PT Sans" panose="020B0503020203020204" pitchFamily="34" charset="0"/>
                        </a:rPr>
                        <a:t> </a:t>
                      </a:r>
                      <a:r>
                        <a:rPr sz="1000" b="0" spc="-55" dirty="0">
                          <a:solidFill>
                            <a:schemeClr val="tx1">
                              <a:lumMod val="75000"/>
                              <a:lumOff val="25000"/>
                            </a:schemeClr>
                          </a:solidFill>
                          <a:latin typeface="PT Sans" panose="020B0503020203020204" pitchFamily="34" charset="0"/>
                        </a:rPr>
                        <a:t>roads</a:t>
                      </a:r>
                      <a:endParaRPr sz="1000" b="0" dirty="0">
                        <a:solidFill>
                          <a:schemeClr val="tx1">
                            <a:lumMod val="75000"/>
                            <a:lumOff val="25000"/>
                          </a:schemeClr>
                        </a:solidFill>
                        <a:latin typeface="PT Sans" panose="020B0503020203020204" pitchFamily="34" charset="0"/>
                      </a:endParaRPr>
                    </a:p>
                    <a:p>
                      <a:pPr marL="241300" indent="-171450">
                        <a:lnSpc>
                          <a:spcPct val="100000"/>
                        </a:lnSpc>
                        <a:spcBef>
                          <a:spcPts val="280"/>
                        </a:spcBef>
                        <a:buClr>
                          <a:srgbClr val="7898B3"/>
                        </a:buClr>
                        <a:buSzPct val="100000"/>
                        <a:buFont typeface="Arial" panose="020B0604020202020204" pitchFamily="34" charset="0"/>
                        <a:buChar char="•"/>
                        <a:tabLst>
                          <a:tab pos="201930" algn="l"/>
                        </a:tabLst>
                      </a:pPr>
                      <a:r>
                        <a:rPr sz="1000" b="0" spc="-55" dirty="0">
                          <a:solidFill>
                            <a:schemeClr val="tx1">
                              <a:lumMod val="75000"/>
                              <a:lumOff val="25000"/>
                            </a:schemeClr>
                          </a:solidFill>
                          <a:latin typeface="PT Sans" panose="020B0503020203020204" pitchFamily="34" charset="0"/>
                        </a:rPr>
                        <a:t>Tunnels</a:t>
                      </a:r>
                      <a:endParaRPr sz="1000" b="0" dirty="0">
                        <a:solidFill>
                          <a:schemeClr val="tx1">
                            <a:lumMod val="75000"/>
                            <a:lumOff val="25000"/>
                          </a:schemeClr>
                        </a:solidFill>
                        <a:latin typeface="PT Sans" panose="020B0503020203020204" pitchFamily="34" charset="0"/>
                        <a:cs typeface="Arial"/>
                      </a:endParaRPr>
                    </a:p>
                  </a:txBody>
                  <a:tcPr marL="0" marR="0" marT="42545" marB="0">
                    <a:lnL w="12700" cmpd="sng">
                      <a:noFill/>
                    </a:lnL>
                    <a:lnR>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241300" indent="-171450">
                        <a:lnSpc>
                          <a:spcPct val="100000"/>
                        </a:lnSpc>
                        <a:spcBef>
                          <a:spcPts val="335"/>
                        </a:spcBef>
                        <a:buClr>
                          <a:srgbClr val="7898B3"/>
                        </a:buClr>
                        <a:buSzPct val="100000"/>
                        <a:buFont typeface="Arial" panose="020B0604020202020204" pitchFamily="34" charset="0"/>
                        <a:buChar char="•"/>
                        <a:tabLst>
                          <a:tab pos="202565" algn="l"/>
                        </a:tabLst>
                      </a:pPr>
                      <a:r>
                        <a:rPr sz="1000" b="0" spc="-70" dirty="0">
                          <a:solidFill>
                            <a:schemeClr val="tx1">
                              <a:lumMod val="75000"/>
                              <a:lumOff val="25000"/>
                            </a:schemeClr>
                          </a:solidFill>
                          <a:latin typeface="PT Sans" panose="020B0503020203020204" pitchFamily="34" charset="0"/>
                        </a:rPr>
                        <a:t>Gas</a:t>
                      </a:r>
                      <a:r>
                        <a:rPr sz="1000" b="0" spc="-10" dirty="0">
                          <a:solidFill>
                            <a:schemeClr val="tx1">
                              <a:lumMod val="75000"/>
                              <a:lumOff val="25000"/>
                            </a:schemeClr>
                          </a:solidFill>
                          <a:latin typeface="PT Sans" panose="020B0503020203020204" pitchFamily="34" charset="0"/>
                        </a:rPr>
                        <a:t> </a:t>
                      </a:r>
                      <a:r>
                        <a:rPr sz="1000" b="0" spc="-40" dirty="0">
                          <a:solidFill>
                            <a:schemeClr val="tx1">
                              <a:lumMod val="75000"/>
                              <a:lumOff val="25000"/>
                            </a:schemeClr>
                          </a:solidFill>
                          <a:latin typeface="PT Sans" panose="020B0503020203020204" pitchFamily="34" charset="0"/>
                        </a:rPr>
                        <a:t>networks</a:t>
                      </a:r>
                      <a:endParaRPr sz="1000" b="0" dirty="0">
                        <a:solidFill>
                          <a:schemeClr val="tx1">
                            <a:lumMod val="75000"/>
                            <a:lumOff val="25000"/>
                          </a:schemeClr>
                        </a:solidFill>
                        <a:latin typeface="PT Sans" panose="020B0503020203020204" pitchFamily="34" charset="0"/>
                      </a:endParaRPr>
                    </a:p>
                    <a:p>
                      <a:pPr marL="241300" indent="-171450">
                        <a:lnSpc>
                          <a:spcPct val="100000"/>
                        </a:lnSpc>
                        <a:spcBef>
                          <a:spcPts val="285"/>
                        </a:spcBef>
                        <a:buClr>
                          <a:srgbClr val="7898B3"/>
                        </a:buClr>
                        <a:buSzPct val="100000"/>
                        <a:buFont typeface="Arial" panose="020B0604020202020204" pitchFamily="34" charset="0"/>
                        <a:buChar char="•"/>
                        <a:tabLst>
                          <a:tab pos="202565" algn="l"/>
                        </a:tabLst>
                      </a:pPr>
                      <a:r>
                        <a:rPr sz="1000" b="0" spc="-45" dirty="0">
                          <a:solidFill>
                            <a:schemeClr val="tx1">
                              <a:lumMod val="75000"/>
                              <a:lumOff val="25000"/>
                            </a:schemeClr>
                          </a:solidFill>
                          <a:latin typeface="PT Sans" panose="020B0503020203020204" pitchFamily="34" charset="0"/>
                        </a:rPr>
                        <a:t>Storage</a:t>
                      </a:r>
                      <a:r>
                        <a:rPr sz="1000" b="0" spc="-10" dirty="0">
                          <a:solidFill>
                            <a:schemeClr val="tx1">
                              <a:lumMod val="75000"/>
                              <a:lumOff val="25000"/>
                            </a:schemeClr>
                          </a:solidFill>
                          <a:latin typeface="PT Sans" panose="020B0503020203020204" pitchFamily="34" charset="0"/>
                        </a:rPr>
                        <a:t> </a:t>
                      </a:r>
                      <a:r>
                        <a:rPr sz="1000" b="0" spc="-35" dirty="0">
                          <a:solidFill>
                            <a:schemeClr val="tx1">
                              <a:lumMod val="75000"/>
                              <a:lumOff val="25000"/>
                            </a:schemeClr>
                          </a:solidFill>
                          <a:latin typeface="PT Sans" panose="020B0503020203020204" pitchFamily="34" charset="0"/>
                        </a:rPr>
                        <a:t>facilities</a:t>
                      </a:r>
                      <a:endParaRPr sz="1000" b="0" dirty="0">
                        <a:solidFill>
                          <a:schemeClr val="tx1">
                            <a:lumMod val="75000"/>
                            <a:lumOff val="25000"/>
                          </a:schemeClr>
                        </a:solidFill>
                        <a:latin typeface="PT Sans" panose="020B0503020203020204" pitchFamily="34" charset="0"/>
                      </a:endParaRPr>
                    </a:p>
                    <a:p>
                      <a:pPr marL="241300" indent="-171450">
                        <a:lnSpc>
                          <a:spcPct val="100000"/>
                        </a:lnSpc>
                        <a:spcBef>
                          <a:spcPts val="280"/>
                        </a:spcBef>
                        <a:buClr>
                          <a:srgbClr val="7898B3"/>
                        </a:buClr>
                        <a:buSzPct val="100000"/>
                        <a:buFont typeface="Arial" panose="020B0604020202020204" pitchFamily="34" charset="0"/>
                        <a:buChar char="•"/>
                        <a:tabLst>
                          <a:tab pos="202565" algn="l"/>
                        </a:tabLst>
                      </a:pPr>
                      <a:r>
                        <a:rPr sz="1000" b="0" spc="-40" dirty="0">
                          <a:solidFill>
                            <a:schemeClr val="tx1">
                              <a:lumMod val="75000"/>
                              <a:lumOff val="25000"/>
                            </a:schemeClr>
                          </a:solidFill>
                          <a:latin typeface="PT Sans" panose="020B0503020203020204" pitchFamily="34" charset="0"/>
                        </a:rPr>
                        <a:t>Electricity</a:t>
                      </a:r>
                      <a:r>
                        <a:rPr sz="1000" b="0" spc="-10" dirty="0">
                          <a:solidFill>
                            <a:schemeClr val="tx1">
                              <a:lumMod val="75000"/>
                              <a:lumOff val="25000"/>
                            </a:schemeClr>
                          </a:solidFill>
                          <a:latin typeface="PT Sans" panose="020B0503020203020204" pitchFamily="34" charset="0"/>
                        </a:rPr>
                        <a:t> </a:t>
                      </a:r>
                      <a:r>
                        <a:rPr sz="1000" b="0" spc="-40" dirty="0">
                          <a:solidFill>
                            <a:schemeClr val="tx1">
                              <a:lumMod val="75000"/>
                              <a:lumOff val="25000"/>
                            </a:schemeClr>
                          </a:solidFill>
                          <a:latin typeface="PT Sans" panose="020B0503020203020204" pitchFamily="34" charset="0"/>
                        </a:rPr>
                        <a:t>networks</a:t>
                      </a:r>
                      <a:endParaRPr sz="1000" b="0" dirty="0">
                        <a:solidFill>
                          <a:schemeClr val="tx1">
                            <a:lumMod val="75000"/>
                            <a:lumOff val="25000"/>
                          </a:schemeClr>
                        </a:solidFill>
                        <a:latin typeface="PT Sans" panose="020B0503020203020204" pitchFamily="34" charset="0"/>
                      </a:endParaRPr>
                    </a:p>
                    <a:p>
                      <a:pPr marL="241300" indent="-171450">
                        <a:lnSpc>
                          <a:spcPct val="100000"/>
                        </a:lnSpc>
                        <a:spcBef>
                          <a:spcPts val="275"/>
                        </a:spcBef>
                        <a:buClr>
                          <a:srgbClr val="7898B3"/>
                        </a:buClr>
                        <a:buSzPct val="100000"/>
                        <a:buFont typeface="Arial" panose="020B0604020202020204" pitchFamily="34" charset="0"/>
                        <a:buChar char="•"/>
                        <a:tabLst>
                          <a:tab pos="202565" algn="l"/>
                        </a:tabLst>
                      </a:pPr>
                      <a:r>
                        <a:rPr sz="1000" b="0" spc="-45" dirty="0">
                          <a:solidFill>
                            <a:schemeClr val="tx1">
                              <a:lumMod val="75000"/>
                              <a:lumOff val="25000"/>
                            </a:schemeClr>
                          </a:solidFill>
                          <a:latin typeface="PT Sans" panose="020B0503020203020204" pitchFamily="34" charset="0"/>
                        </a:rPr>
                        <a:t>Power</a:t>
                      </a:r>
                      <a:r>
                        <a:rPr sz="1000" b="0" spc="-10" dirty="0">
                          <a:solidFill>
                            <a:schemeClr val="tx1">
                              <a:lumMod val="75000"/>
                              <a:lumOff val="25000"/>
                            </a:schemeClr>
                          </a:solidFill>
                          <a:latin typeface="PT Sans" panose="020B0503020203020204" pitchFamily="34" charset="0"/>
                        </a:rPr>
                        <a:t> </a:t>
                      </a:r>
                      <a:r>
                        <a:rPr sz="1000" b="0" spc="-45" dirty="0">
                          <a:solidFill>
                            <a:schemeClr val="tx1">
                              <a:lumMod val="75000"/>
                              <a:lumOff val="25000"/>
                            </a:schemeClr>
                          </a:solidFill>
                          <a:latin typeface="PT Sans" panose="020B0503020203020204" pitchFamily="34" charset="0"/>
                        </a:rPr>
                        <a:t>generation</a:t>
                      </a:r>
                      <a:endParaRPr sz="1000" b="0" dirty="0">
                        <a:solidFill>
                          <a:schemeClr val="tx1">
                            <a:lumMod val="75000"/>
                            <a:lumOff val="25000"/>
                          </a:schemeClr>
                        </a:solidFill>
                        <a:latin typeface="PT Sans" panose="020B0503020203020204" pitchFamily="34" charset="0"/>
                      </a:endParaRPr>
                    </a:p>
                    <a:p>
                      <a:pPr marL="241300" marR="374015" indent="-171450">
                        <a:lnSpc>
                          <a:spcPct val="107700"/>
                        </a:lnSpc>
                        <a:spcBef>
                          <a:spcPts val="204"/>
                        </a:spcBef>
                        <a:buClr>
                          <a:srgbClr val="7898B3"/>
                        </a:buClr>
                        <a:buSzPct val="100000"/>
                        <a:buFont typeface="Arial" panose="020B0604020202020204" pitchFamily="34" charset="0"/>
                        <a:buChar char="•"/>
                        <a:tabLst>
                          <a:tab pos="202565" algn="l"/>
                        </a:tabLst>
                      </a:pPr>
                      <a:r>
                        <a:rPr sz="1000" b="0" spc="-60" dirty="0">
                          <a:solidFill>
                            <a:schemeClr val="tx1">
                              <a:lumMod val="75000"/>
                              <a:lumOff val="25000"/>
                            </a:schemeClr>
                          </a:solidFill>
                          <a:latin typeface="PT Sans" panose="020B0503020203020204" pitchFamily="34" charset="0"/>
                        </a:rPr>
                        <a:t>Renewable </a:t>
                      </a:r>
                      <a:r>
                        <a:rPr sz="1000" b="0" spc="-50" dirty="0">
                          <a:solidFill>
                            <a:schemeClr val="tx1">
                              <a:lumMod val="75000"/>
                              <a:lumOff val="25000"/>
                            </a:schemeClr>
                          </a:solidFill>
                          <a:latin typeface="PT Sans" panose="020B0503020203020204" pitchFamily="34" charset="0"/>
                        </a:rPr>
                        <a:t>energy  </a:t>
                      </a:r>
                      <a:r>
                        <a:rPr sz="1000" b="0" spc="-40" dirty="0">
                          <a:solidFill>
                            <a:schemeClr val="tx1">
                              <a:lumMod val="75000"/>
                              <a:lumOff val="25000"/>
                            </a:schemeClr>
                          </a:solidFill>
                          <a:latin typeface="PT Sans" panose="020B0503020203020204" pitchFamily="34" charset="0"/>
                        </a:rPr>
                        <a:t>(wind, </a:t>
                      </a:r>
                      <a:r>
                        <a:rPr sz="1000" b="0" spc="-50" dirty="0">
                          <a:solidFill>
                            <a:schemeClr val="tx1">
                              <a:lumMod val="75000"/>
                              <a:lumOff val="25000"/>
                            </a:schemeClr>
                          </a:solidFill>
                          <a:latin typeface="PT Sans" panose="020B0503020203020204" pitchFamily="34" charset="0"/>
                        </a:rPr>
                        <a:t>solar </a:t>
                      </a:r>
                      <a:r>
                        <a:rPr sz="1000" b="0" spc="-45" dirty="0">
                          <a:solidFill>
                            <a:schemeClr val="tx1">
                              <a:lumMod val="75000"/>
                              <a:lumOff val="25000"/>
                            </a:schemeClr>
                          </a:solidFill>
                          <a:latin typeface="PT Sans" panose="020B0503020203020204" pitchFamily="34" charset="0"/>
                        </a:rPr>
                        <a:t>power,</a:t>
                      </a:r>
                      <a:r>
                        <a:rPr sz="1000" b="0" spc="50" dirty="0">
                          <a:solidFill>
                            <a:schemeClr val="tx1">
                              <a:lumMod val="75000"/>
                              <a:lumOff val="25000"/>
                            </a:schemeClr>
                          </a:solidFill>
                          <a:latin typeface="PT Sans" panose="020B0503020203020204" pitchFamily="34" charset="0"/>
                        </a:rPr>
                        <a:t> </a:t>
                      </a:r>
                      <a:r>
                        <a:rPr sz="1000" b="0" spc="-30" dirty="0">
                          <a:solidFill>
                            <a:schemeClr val="tx1">
                              <a:lumMod val="75000"/>
                              <a:lumOff val="25000"/>
                            </a:schemeClr>
                          </a:solidFill>
                          <a:latin typeface="PT Sans" panose="020B0503020203020204" pitchFamily="34" charset="0"/>
                        </a:rPr>
                        <a:t>etc.)</a:t>
                      </a:r>
                      <a:endParaRPr sz="1000" b="0" dirty="0">
                        <a:solidFill>
                          <a:schemeClr val="tx1">
                            <a:lumMod val="75000"/>
                            <a:lumOff val="25000"/>
                          </a:schemeClr>
                        </a:solidFill>
                        <a:latin typeface="PT Sans" panose="020B0503020203020204" pitchFamily="34" charset="0"/>
                      </a:endParaRPr>
                    </a:p>
                    <a:p>
                      <a:pPr marL="241300" indent="-171450">
                        <a:lnSpc>
                          <a:spcPct val="100000"/>
                        </a:lnSpc>
                        <a:spcBef>
                          <a:spcPts val="280"/>
                        </a:spcBef>
                        <a:buClr>
                          <a:srgbClr val="7898B3"/>
                        </a:buClr>
                        <a:buSzPct val="100000"/>
                        <a:buFont typeface="Arial" panose="020B0604020202020204" pitchFamily="34" charset="0"/>
                        <a:buChar char="•"/>
                        <a:tabLst>
                          <a:tab pos="202565" algn="l"/>
                        </a:tabLst>
                      </a:pPr>
                      <a:r>
                        <a:rPr sz="1000" b="0" spc="-45" dirty="0">
                          <a:solidFill>
                            <a:schemeClr val="tx1">
                              <a:lumMod val="75000"/>
                              <a:lumOff val="25000"/>
                            </a:schemeClr>
                          </a:solidFill>
                          <a:latin typeface="PT Sans" panose="020B0503020203020204" pitchFamily="34" charset="0"/>
                        </a:rPr>
                        <a:t>Water </a:t>
                      </a:r>
                      <a:r>
                        <a:rPr sz="1000" b="0" spc="-60" dirty="0">
                          <a:solidFill>
                            <a:schemeClr val="tx1">
                              <a:lumMod val="75000"/>
                              <a:lumOff val="25000"/>
                            </a:schemeClr>
                          </a:solidFill>
                          <a:latin typeface="PT Sans" panose="020B0503020203020204" pitchFamily="34" charset="0"/>
                        </a:rPr>
                        <a:t>and</a:t>
                      </a:r>
                      <a:r>
                        <a:rPr sz="1000" b="0" spc="25" dirty="0">
                          <a:solidFill>
                            <a:schemeClr val="tx1">
                              <a:lumMod val="75000"/>
                              <a:lumOff val="25000"/>
                            </a:schemeClr>
                          </a:solidFill>
                          <a:latin typeface="PT Sans" panose="020B0503020203020204" pitchFamily="34" charset="0"/>
                        </a:rPr>
                        <a:t> </a:t>
                      </a:r>
                      <a:r>
                        <a:rPr lang="en-US" sz="1000" b="0" spc="-55" dirty="0">
                          <a:solidFill>
                            <a:schemeClr val="tx1">
                              <a:lumMod val="75000"/>
                              <a:lumOff val="25000"/>
                            </a:schemeClr>
                          </a:solidFill>
                          <a:latin typeface="PT Sans" panose="020B0503020203020204" pitchFamily="34" charset="0"/>
                        </a:rPr>
                        <a:t>S</a:t>
                      </a:r>
                      <a:r>
                        <a:rPr sz="1000" b="0" spc="-55" dirty="0">
                          <a:solidFill>
                            <a:schemeClr val="tx1">
                              <a:lumMod val="75000"/>
                              <a:lumOff val="25000"/>
                            </a:schemeClr>
                          </a:solidFill>
                          <a:latin typeface="PT Sans" panose="020B0503020203020204" pitchFamily="34" charset="0"/>
                        </a:rPr>
                        <a:t>ewage</a:t>
                      </a:r>
                      <a:endParaRPr sz="1000" b="0" dirty="0">
                        <a:solidFill>
                          <a:schemeClr val="tx1">
                            <a:lumMod val="75000"/>
                            <a:lumOff val="25000"/>
                          </a:schemeClr>
                        </a:solidFill>
                        <a:latin typeface="PT Sans" panose="020B0503020203020204" pitchFamily="34" charset="0"/>
                        <a:cs typeface="Arial"/>
                      </a:endParaRPr>
                    </a:p>
                  </a:txBody>
                  <a:tcPr marL="0" marR="0" marT="42545" marB="0">
                    <a:lnL>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924098707"/>
                  </a:ext>
                </a:extLst>
              </a:tr>
            </a:tbl>
          </a:graphicData>
        </a:graphic>
      </p:graphicFrame>
      <p:pic>
        <p:nvPicPr>
          <p:cNvPr id="77" name="Picture 76">
            <a:extLst>
              <a:ext uri="{FF2B5EF4-FFF2-40B4-BE49-F238E27FC236}">
                <a16:creationId xmlns:a16="http://schemas.microsoft.com/office/drawing/2014/main" id="{B1A4E9B2-155C-B646-8A4C-ED299ABE6B66}"/>
              </a:ext>
            </a:extLst>
          </p:cNvPr>
          <p:cNvPicPr>
            <a:picLocks noChangeAspect="1"/>
          </p:cNvPicPr>
          <p:nvPr/>
        </p:nvPicPr>
        <p:blipFill rotWithShape="1">
          <a:blip r:embed="rId6"/>
          <a:srcRect l="27936" r="15801" b="31361"/>
          <a:stretch/>
        </p:blipFill>
        <p:spPr>
          <a:xfrm>
            <a:off x="11678700" y="6512644"/>
            <a:ext cx="433468" cy="230832"/>
          </a:xfrm>
          <a:prstGeom prst="rect">
            <a:avLst/>
          </a:prstGeom>
          <a:solidFill>
            <a:schemeClr val="bg1"/>
          </a:solidFill>
        </p:spPr>
      </p:pic>
      <p:sp>
        <p:nvSpPr>
          <p:cNvPr id="78" name="Rectangle 77"/>
          <p:cNvSpPr/>
          <p:nvPr/>
        </p:nvSpPr>
        <p:spPr>
          <a:xfrm>
            <a:off x="4594626" y="6512644"/>
            <a:ext cx="3002745" cy="230832"/>
          </a:xfrm>
          <a:prstGeom prst="rect">
            <a:avLst/>
          </a:prstGeom>
        </p:spPr>
        <p:txBody>
          <a:bodyPr wrap="none" anchor="ctr">
            <a:spAutoFit/>
          </a:bodyPr>
          <a:lstStyle/>
          <a:p>
            <a:pPr marL="12700" algn="ctr">
              <a:lnSpc>
                <a:spcPct val="100000"/>
              </a:lnSpc>
              <a:spcBef>
                <a:spcPts val="40"/>
              </a:spcBef>
            </a:pPr>
            <a:r>
              <a:rPr lang="en-US" sz="900" spc="0" dirty="0">
                <a:solidFill>
                  <a:schemeClr val="bg1">
                    <a:lumMod val="65000"/>
                  </a:schemeClr>
                </a:solidFill>
                <a:latin typeface="PT Sans" panose="020B0503020203020204" pitchFamily="34" charset="0"/>
              </a:rPr>
              <a:t>Private </a:t>
            </a:r>
            <a:r>
              <a:rPr lang="en-US" sz="900" spc="25" dirty="0">
                <a:solidFill>
                  <a:schemeClr val="bg1">
                    <a:lumMod val="65000"/>
                  </a:schemeClr>
                </a:solidFill>
                <a:latin typeface="PT Sans" panose="020B0503020203020204" pitchFamily="34" charset="0"/>
              </a:rPr>
              <a:t>Placement </a:t>
            </a:r>
            <a:r>
              <a:rPr lang="en-US" sz="900" spc="30" dirty="0">
                <a:solidFill>
                  <a:schemeClr val="bg1">
                    <a:lumMod val="65000"/>
                  </a:schemeClr>
                </a:solidFill>
                <a:latin typeface="PT Sans" panose="020B0503020203020204" pitchFamily="34" charset="0"/>
              </a:rPr>
              <a:t>Memorandum </a:t>
            </a:r>
            <a:r>
              <a:rPr lang="en-US" sz="900" spc="5" dirty="0">
                <a:solidFill>
                  <a:schemeClr val="bg1">
                    <a:lumMod val="65000"/>
                  </a:schemeClr>
                </a:solidFill>
                <a:latin typeface="PT Sans" panose="020B0503020203020204" pitchFamily="34" charset="0"/>
              </a:rPr>
              <a:t>– </a:t>
            </a:r>
            <a:r>
              <a:rPr lang="en-US" sz="900" spc="10" dirty="0">
                <a:solidFill>
                  <a:schemeClr val="bg1">
                    <a:lumMod val="65000"/>
                  </a:schemeClr>
                </a:solidFill>
                <a:latin typeface="PT Sans" panose="020B0503020203020204" pitchFamily="34" charset="0"/>
              </a:rPr>
              <a:t>Executive</a:t>
            </a:r>
            <a:r>
              <a:rPr lang="en-US" sz="900" spc="-155" dirty="0">
                <a:solidFill>
                  <a:schemeClr val="bg1">
                    <a:lumMod val="65000"/>
                  </a:schemeClr>
                </a:solidFill>
                <a:latin typeface="PT Sans" panose="020B0503020203020204" pitchFamily="34" charset="0"/>
              </a:rPr>
              <a:t> </a:t>
            </a:r>
            <a:r>
              <a:rPr lang="en-US" sz="900" spc="25" dirty="0">
                <a:solidFill>
                  <a:schemeClr val="bg1">
                    <a:lumMod val="65000"/>
                  </a:schemeClr>
                </a:solidFill>
                <a:latin typeface="PT Sans" panose="020B0503020203020204" pitchFamily="34" charset="0"/>
              </a:rPr>
              <a:t>Summary</a:t>
            </a:r>
          </a:p>
        </p:txBody>
      </p:sp>
    </p:spTree>
    <p:extLst>
      <p:ext uri="{BB962C8B-B14F-4D97-AF65-F5344CB8AC3E}">
        <p14:creationId xmlns:p14="http://schemas.microsoft.com/office/powerpoint/2010/main" val="4288301847"/>
      </p:ext>
    </p:extLst>
  </p:cSld>
  <p:clrMapOvr>
    <a:masterClrMapping/>
  </p:clrMapOvr>
  <p:transition spd="slow" advClick="0">
    <p:push/>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3"/>
          </p:nvPr>
        </p:nvPicPr>
        <p:blipFill rotWithShape="1">
          <a:blip r:embed="rId3">
            <a:extLst>
              <a:ext uri="{28A0092B-C50C-407E-A947-70E740481C1C}">
                <a14:useLocalDpi xmlns:a14="http://schemas.microsoft.com/office/drawing/2010/main" val="0"/>
              </a:ext>
            </a:extLst>
          </a:blip>
          <a:srcRect l="38386" r="35546"/>
          <a:stretch/>
        </p:blipFill>
        <p:spPr>
          <a:xfrm>
            <a:off x="0" y="0"/>
            <a:ext cx="602673" cy="6858000"/>
          </a:xfrm>
        </p:spPr>
      </p:pic>
      <p:sp>
        <p:nvSpPr>
          <p:cNvPr id="4" name="Rectangle 3"/>
          <p:cNvSpPr/>
          <p:nvPr/>
        </p:nvSpPr>
        <p:spPr>
          <a:xfrm>
            <a:off x="1" y="0"/>
            <a:ext cx="602672" cy="6858000"/>
          </a:xfrm>
          <a:prstGeom prst="rect">
            <a:avLst/>
          </a:prstGeom>
          <a:solidFill>
            <a:schemeClr val="tx1">
              <a:lumMod val="75000"/>
              <a:lumOff val="25000"/>
              <a:alpha val="9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716972" y="93518"/>
            <a:ext cx="2119491" cy="523220"/>
          </a:xfrm>
          <a:prstGeom prst="rect">
            <a:avLst/>
          </a:prstGeom>
        </p:spPr>
        <p:txBody>
          <a:bodyPr wrap="none">
            <a:spAutoFit/>
          </a:bodyPr>
          <a:lstStyle/>
          <a:p>
            <a:r>
              <a:rPr lang="en-ZA" sz="2800" b="1" dirty="0">
                <a:solidFill>
                  <a:schemeClr val="tx1">
                    <a:lumMod val="75000"/>
                    <a:lumOff val="25000"/>
                  </a:schemeClr>
                </a:solidFill>
                <a:latin typeface="Bebas Neue" panose="020B0606020202050201" pitchFamily="34" charset="0"/>
              </a:rPr>
              <a:t>OUR PEOPLE</a:t>
            </a:r>
            <a:endParaRPr lang="en-US" sz="2800" b="1" dirty="0">
              <a:solidFill>
                <a:schemeClr val="tx1">
                  <a:lumMod val="75000"/>
                  <a:lumOff val="25000"/>
                </a:schemeClr>
              </a:solidFill>
              <a:latin typeface="Bebas Neue" panose="020B0606020202050201" pitchFamily="34" charset="0"/>
            </a:endParaRPr>
          </a:p>
        </p:txBody>
      </p:sp>
      <p:graphicFrame>
        <p:nvGraphicFramePr>
          <p:cNvPr id="6" name="Table 5">
            <a:extLst>
              <a:ext uri="{FF2B5EF4-FFF2-40B4-BE49-F238E27FC236}">
                <a16:creationId xmlns:a16="http://schemas.microsoft.com/office/drawing/2014/main" id="{89DAF46F-0233-084D-830C-BD9CE05E62A8}"/>
              </a:ext>
            </a:extLst>
          </p:cNvPr>
          <p:cNvGraphicFramePr>
            <a:graphicFrameLocks noGrp="1"/>
          </p:cNvGraphicFramePr>
          <p:nvPr>
            <p:extLst>
              <p:ext uri="{D42A27DB-BD31-4B8C-83A1-F6EECF244321}">
                <p14:modId xmlns:p14="http://schemas.microsoft.com/office/powerpoint/2010/main" val="2748945159"/>
              </p:ext>
            </p:extLst>
          </p:nvPr>
        </p:nvGraphicFramePr>
        <p:xfrm>
          <a:off x="810490" y="907121"/>
          <a:ext cx="10474037" cy="4822095"/>
        </p:xfrm>
        <a:graphic>
          <a:graphicData uri="http://schemas.openxmlformats.org/drawingml/2006/table">
            <a:tbl>
              <a:tblPr/>
              <a:tblGrid>
                <a:gridCol w="2057401">
                  <a:extLst>
                    <a:ext uri="{9D8B030D-6E8A-4147-A177-3AD203B41FA5}">
                      <a16:colId xmlns:a16="http://schemas.microsoft.com/office/drawing/2014/main" val="20000"/>
                    </a:ext>
                  </a:extLst>
                </a:gridCol>
                <a:gridCol w="8416636">
                  <a:extLst>
                    <a:ext uri="{9D8B030D-6E8A-4147-A177-3AD203B41FA5}">
                      <a16:colId xmlns:a16="http://schemas.microsoft.com/office/drawing/2014/main" val="20001"/>
                    </a:ext>
                  </a:extLst>
                </a:gridCol>
              </a:tblGrid>
              <a:tr h="370398">
                <a:tc>
                  <a:txBody>
                    <a:bodyPr/>
                    <a:lstStyle/>
                    <a:p>
                      <a:pPr algn="l" fontAlgn="ctr"/>
                      <a:r>
                        <a:rPr lang="en-ZA" sz="1100" b="1" i="0" u="none" strike="noStrike" kern="1200" dirty="0">
                          <a:solidFill>
                            <a:srgbClr val="FFFFFF"/>
                          </a:solidFill>
                          <a:effectLst/>
                          <a:latin typeface="PT Sans" panose="020B0604020202020204" charset="0"/>
                          <a:ea typeface="+mn-ea"/>
                          <a:cs typeface="Arial" panose="020B0604020202020204" pitchFamily="34" charset="0"/>
                        </a:rPr>
                        <a:t>Picture</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9B30"/>
                    </a:solidFill>
                  </a:tcPr>
                </a:tc>
                <a:tc>
                  <a:txBody>
                    <a:bodyPr/>
                    <a:lstStyle/>
                    <a:p>
                      <a:pPr algn="l" fontAlgn="ctr"/>
                      <a:r>
                        <a:rPr lang="en-ZA" sz="1100" b="1" i="0" u="none" strike="noStrike" kern="1200" dirty="0">
                          <a:solidFill>
                            <a:srgbClr val="FFFFFF"/>
                          </a:solidFill>
                          <a:effectLst/>
                          <a:latin typeface="PT Sans" panose="020B0604020202020204" charset="0"/>
                          <a:ea typeface="+mn-ea"/>
                          <a:cs typeface="Arial" panose="020B0604020202020204" pitchFamily="34" charset="0"/>
                        </a:rPr>
                        <a:t>Name and details</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9B30"/>
                    </a:solidFill>
                  </a:tcPr>
                </a:tc>
                <a:extLst>
                  <a:ext uri="{0D108BD9-81ED-4DB2-BD59-A6C34878D82A}">
                    <a16:rowId xmlns:a16="http://schemas.microsoft.com/office/drawing/2014/main" val="10000"/>
                  </a:ext>
                </a:extLst>
              </a:tr>
              <a:tr h="1381992">
                <a:tc>
                  <a:txBody>
                    <a:bodyPr/>
                    <a:lstStyle/>
                    <a:p>
                      <a:pPr algn="l" fontAlgn="ctr"/>
                      <a:endParaRPr lang="en-ZA" sz="1100" b="1" i="0" u="none" strike="noStrike" dirty="0">
                        <a:solidFill>
                          <a:schemeClr val="tx1"/>
                        </a:solidFill>
                        <a:effectLst/>
                        <a:latin typeface="PT Sans" panose="020B0604020202020204" charset="0"/>
                        <a:cs typeface="Arial" panose="020B0604020202020204" pitchFamily="34" charset="0"/>
                      </a:endParaRPr>
                    </a:p>
                    <a:p>
                      <a:pPr algn="l" fontAlgn="ctr"/>
                      <a:r>
                        <a:rPr lang="en-ZA" sz="1100" b="0" i="1" u="none" strike="noStrike" dirty="0">
                          <a:solidFill>
                            <a:schemeClr val="tx1"/>
                          </a:solidFill>
                          <a:effectLst/>
                          <a:latin typeface="PT Sans" panose="020B0604020202020204" charset="0"/>
                          <a:cs typeface="Arial" panose="020B0604020202020204" pitchFamily="34" charset="0"/>
                        </a:rPr>
                        <a:t>Pic</a:t>
                      </a:r>
                    </a:p>
                    <a:p>
                      <a:pPr algn="l" fontAlgn="ctr"/>
                      <a:endParaRPr lang="en-ZA" sz="1100" b="1" i="0" u="none" strike="noStrike" dirty="0">
                        <a:solidFill>
                          <a:schemeClr val="tx1"/>
                        </a:solidFill>
                        <a:effectLst/>
                        <a:latin typeface="PT Sans" panose="020B0604020202020204" charset="0"/>
                        <a:cs typeface="Arial" panose="020B0604020202020204" pitchFamily="34" charset="0"/>
                      </a:endParaRPr>
                    </a:p>
                    <a:p>
                      <a:pPr algn="l" fontAlgn="ctr"/>
                      <a:endParaRPr lang="en-ZA" sz="1100" b="1" i="0" u="none" strike="noStrike" dirty="0">
                        <a:solidFill>
                          <a:schemeClr val="tx1"/>
                        </a:solidFill>
                        <a:effectLst/>
                        <a:latin typeface="PT Sans" panose="020B0604020202020204" charset="0"/>
                        <a:cs typeface="Arial" panose="020B0604020202020204" pitchFamily="34" charset="0"/>
                      </a:endParaRPr>
                    </a:p>
                    <a:p>
                      <a:pPr algn="l" fontAlgn="ctr"/>
                      <a:endParaRPr lang="en-ZA" sz="1100" b="1" i="0" u="none" strike="noStrike" dirty="0">
                        <a:solidFill>
                          <a:schemeClr val="tx1"/>
                        </a:solidFill>
                        <a:effectLst/>
                        <a:latin typeface="PT Sans" panose="020B0604020202020204" charset="0"/>
                        <a:cs typeface="Arial" panose="020B0604020202020204" pitchFamily="34" charset="0"/>
                      </a:endParaRP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ctr"/>
                      <a:r>
                        <a:rPr lang="en-ZA" sz="1100" b="1" i="0" u="none" strike="noStrike" dirty="0">
                          <a:solidFill>
                            <a:schemeClr val="tx1"/>
                          </a:solidFill>
                          <a:effectLst/>
                          <a:latin typeface="PT Sans" panose="020B0604020202020204" charset="0"/>
                          <a:cs typeface="Arial" panose="020B0604020202020204" pitchFamily="34" charset="0"/>
                        </a:rPr>
                        <a:t>Zenzele Mfusi</a:t>
                      </a:r>
                    </a:p>
                    <a:p>
                      <a:pPr algn="l" fontAlgn="ctr"/>
                      <a:r>
                        <a:rPr lang="en-ZA" sz="1100" b="0" i="0" u="none" strike="noStrike" dirty="0">
                          <a:solidFill>
                            <a:schemeClr val="tx1"/>
                          </a:solidFill>
                          <a:effectLst/>
                          <a:latin typeface="PT Sans" panose="020B0604020202020204" charset="0"/>
                          <a:cs typeface="Arial" panose="020B0604020202020204" pitchFamily="34" charset="0"/>
                        </a:rPr>
                        <a:t>Founder &amp; CEO</a:t>
                      </a:r>
                    </a:p>
                    <a:p>
                      <a:pPr algn="l" fontAlgn="ctr"/>
                      <a:endParaRPr lang="en-ZA" sz="1100" b="0" i="0" u="none" strike="noStrike" dirty="0">
                        <a:solidFill>
                          <a:schemeClr val="tx1"/>
                        </a:solidFill>
                        <a:effectLst/>
                        <a:latin typeface="PT Sans" panose="020B0604020202020204" charset="0"/>
                        <a:cs typeface="Arial" panose="020B0604020202020204" pitchFamily="34" charset="0"/>
                      </a:endParaRPr>
                    </a:p>
                    <a:p>
                      <a:pPr marL="0" marR="0" lvl="0" indent="0" algn="l" defTabSz="914400" rtl="0" eaLnBrk="1" fontAlgn="ctr" latinLnBrk="0" hangingPunct="1">
                        <a:lnSpc>
                          <a:spcPct val="100000"/>
                        </a:lnSpc>
                        <a:spcBef>
                          <a:spcPts val="0"/>
                        </a:spcBef>
                        <a:spcAft>
                          <a:spcPts val="0"/>
                        </a:spcAft>
                        <a:buClrTx/>
                        <a:buSzTx/>
                        <a:buFontTx/>
                        <a:buNone/>
                        <a:tabLst/>
                        <a:defRPr/>
                      </a:pPr>
                      <a:r>
                        <a:rPr lang="en-ZA" sz="1100" b="0" i="1" u="none" strike="noStrike" dirty="0">
                          <a:solidFill>
                            <a:schemeClr val="tx1"/>
                          </a:solidFill>
                          <a:effectLst/>
                          <a:latin typeface="PT Sans" panose="020B0604020202020204" charset="0"/>
                          <a:cs typeface="Arial" panose="020B0604020202020204" pitchFamily="34" charset="0"/>
                        </a:rPr>
                        <a:t>Entrepreneur: CIMA, MAP(WBS), Project Infrastructure Finance (London Business School), Valuation (NYU- Stern), </a:t>
                      </a:r>
                      <a:r>
                        <a:rPr lang="en-ZA" sz="1100" b="0" i="1" u="none" strike="noStrike" dirty="0" err="1">
                          <a:solidFill>
                            <a:schemeClr val="tx1"/>
                          </a:solidFill>
                          <a:effectLst/>
                          <a:latin typeface="PT Sans" panose="020B0604020202020204" charset="0"/>
                          <a:cs typeface="Arial" panose="020B0604020202020204" pitchFamily="34" charset="0"/>
                        </a:rPr>
                        <a:t>Emfin</a:t>
                      </a:r>
                      <a:r>
                        <a:rPr lang="en-ZA" sz="1100" b="0" i="1" u="none" strike="noStrike" dirty="0">
                          <a:solidFill>
                            <a:schemeClr val="tx1"/>
                          </a:solidFill>
                          <a:effectLst/>
                          <a:latin typeface="PT Sans" panose="020B0604020202020204" charset="0"/>
                          <a:cs typeface="Arial" panose="020B0604020202020204" pitchFamily="34" charset="0"/>
                        </a:rPr>
                        <a:t>-Insead  (Insead-2020)</a:t>
                      </a:r>
                    </a:p>
                    <a:p>
                      <a:pPr algn="l" fontAlgn="ctr"/>
                      <a:endParaRPr lang="en-ZA" sz="1100" b="0" i="0" u="none" strike="noStrike" dirty="0">
                        <a:solidFill>
                          <a:schemeClr val="tx1"/>
                        </a:solidFill>
                        <a:effectLst/>
                        <a:latin typeface="PT Sans" panose="020B0604020202020204" charset="0"/>
                        <a:cs typeface="Arial" panose="020B0604020202020204" pitchFamily="34" charset="0"/>
                      </a:endParaRPr>
                    </a:p>
                    <a:p>
                      <a:pPr algn="l" fontAlgn="ctr"/>
                      <a:r>
                        <a:rPr lang="en-ZA" sz="1100" b="0" i="0" u="none" strike="noStrike" dirty="0">
                          <a:solidFill>
                            <a:schemeClr val="tx1"/>
                          </a:solidFill>
                          <a:effectLst/>
                          <a:latin typeface="PT Sans" panose="020B0604020202020204" charset="0"/>
                          <a:cs typeface="Arial" panose="020B0604020202020204" pitchFamily="34" charset="0"/>
                        </a:rPr>
                        <a:t>Mr Mfusi is the founder of Pangaea</a:t>
                      </a:r>
                      <a:r>
                        <a:rPr lang="en-ZA" sz="1100" b="0" i="0" u="none" strike="noStrike" baseline="0" dirty="0">
                          <a:solidFill>
                            <a:schemeClr val="tx1"/>
                          </a:solidFill>
                          <a:effectLst/>
                          <a:latin typeface="PT Sans" panose="020B0604020202020204" charset="0"/>
                          <a:cs typeface="Arial" panose="020B0604020202020204" pitchFamily="34" charset="0"/>
                        </a:rPr>
                        <a:t> Resources a company that specialises in Project Finance and Infrastructure Finance and Development, in South Africa and throughout Africa. He has also been involved in a number of community based development projects.</a:t>
                      </a:r>
                      <a:endParaRPr lang="en-ZA" sz="1100" b="0" i="0" u="none" strike="noStrike" dirty="0">
                        <a:solidFill>
                          <a:schemeClr val="tx1"/>
                        </a:solidFill>
                        <a:effectLst/>
                        <a:latin typeface="PT Sans" panose="020B0604020202020204" charset="0"/>
                        <a:cs typeface="Arial" panose="020B0604020202020204" pitchFamily="34" charset="0"/>
                      </a:endParaRP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6"/>
                  </a:ext>
                </a:extLst>
              </a:tr>
              <a:tr h="1548245">
                <a:tc>
                  <a:txBody>
                    <a:bodyPr/>
                    <a:lstStyle/>
                    <a:p>
                      <a:pPr algn="l" fontAlgn="ctr"/>
                      <a:endParaRPr lang="en-ZA" sz="1100" b="1" i="0" u="none" strike="noStrike" dirty="0">
                        <a:solidFill>
                          <a:schemeClr val="tx1"/>
                        </a:solidFill>
                        <a:effectLst/>
                        <a:latin typeface="PT Sans" panose="020B0604020202020204" charset="0"/>
                        <a:cs typeface="Arial" panose="020B0604020202020204" pitchFamily="34" charset="0"/>
                      </a:endParaRPr>
                    </a:p>
                    <a:p>
                      <a:pPr algn="l" fontAlgn="ctr"/>
                      <a:endParaRPr lang="en-ZA" sz="1100" b="1" i="0" u="none" strike="noStrike" dirty="0">
                        <a:solidFill>
                          <a:schemeClr val="tx1"/>
                        </a:solidFill>
                        <a:effectLst/>
                        <a:latin typeface="PT Sans" panose="020B0604020202020204" charset="0"/>
                        <a:cs typeface="Arial" panose="020B0604020202020204" pitchFamily="34" charset="0"/>
                      </a:endParaRPr>
                    </a:p>
                    <a:p>
                      <a:pPr algn="l" fontAlgn="ctr"/>
                      <a:r>
                        <a:rPr lang="en-ZA" sz="1100" b="0" i="1" u="none" strike="noStrike" dirty="0">
                          <a:solidFill>
                            <a:schemeClr val="tx1"/>
                          </a:solidFill>
                          <a:effectLst/>
                          <a:latin typeface="PT Sans" panose="020B0604020202020204" charset="0"/>
                          <a:cs typeface="Arial" panose="020B0604020202020204" pitchFamily="34" charset="0"/>
                        </a:rPr>
                        <a:t>Pic</a:t>
                      </a:r>
                      <a:endParaRPr lang="en-ZA" sz="1100" b="1" i="0" u="none" strike="noStrike" dirty="0">
                        <a:solidFill>
                          <a:schemeClr val="tx1"/>
                        </a:solidFill>
                        <a:effectLst/>
                        <a:latin typeface="PT Sans" panose="020B0604020202020204" charset="0"/>
                        <a:cs typeface="Arial" panose="020B0604020202020204" pitchFamily="34" charset="0"/>
                      </a:endParaRPr>
                    </a:p>
                    <a:p>
                      <a:pPr algn="l" fontAlgn="ctr"/>
                      <a:endParaRPr lang="en-ZA" sz="1100" b="1" i="0" u="none" strike="noStrike" dirty="0">
                        <a:solidFill>
                          <a:schemeClr val="tx1"/>
                        </a:solidFill>
                        <a:effectLst/>
                        <a:latin typeface="PT Sans" panose="020B0604020202020204" charset="0"/>
                        <a:cs typeface="Arial" panose="020B0604020202020204" pitchFamily="34" charset="0"/>
                      </a:endParaRPr>
                    </a:p>
                    <a:p>
                      <a:pPr algn="l" fontAlgn="ctr"/>
                      <a:endParaRPr lang="en-ZA" sz="1100" b="1" i="0" u="none" strike="noStrike" dirty="0">
                        <a:solidFill>
                          <a:schemeClr val="tx1"/>
                        </a:solidFill>
                        <a:effectLst/>
                        <a:latin typeface="PT Sans" panose="020B0604020202020204" charset="0"/>
                        <a:cs typeface="Arial" panose="020B0604020202020204" pitchFamily="34" charset="0"/>
                      </a:endParaRPr>
                    </a:p>
                    <a:p>
                      <a:pPr algn="l" fontAlgn="ctr"/>
                      <a:endParaRPr lang="en-ZA" sz="1100" b="1" i="0" u="none" strike="noStrike" dirty="0">
                        <a:solidFill>
                          <a:schemeClr val="tx1"/>
                        </a:solidFill>
                        <a:effectLst/>
                        <a:latin typeface="PT Sans" panose="020B0604020202020204" charset="0"/>
                        <a:cs typeface="Arial" panose="020B0604020202020204" pitchFamily="34" charset="0"/>
                      </a:endParaRPr>
                    </a:p>
                    <a:p>
                      <a:pPr algn="l" fontAlgn="ctr"/>
                      <a:endParaRPr lang="en-ZA" sz="1100" b="1" i="0" u="none" strike="noStrike" dirty="0">
                        <a:solidFill>
                          <a:schemeClr val="tx1"/>
                        </a:solidFill>
                        <a:effectLst/>
                        <a:latin typeface="PT Sans" panose="020B0604020202020204" charset="0"/>
                        <a:cs typeface="Arial" panose="020B0604020202020204" pitchFamily="34" charset="0"/>
                      </a:endParaRPr>
                    </a:p>
                    <a:p>
                      <a:pPr algn="l" fontAlgn="ctr"/>
                      <a:endParaRPr lang="en-ZA" sz="1100" b="1" i="0" u="none" strike="noStrike" dirty="0">
                        <a:solidFill>
                          <a:schemeClr val="tx1"/>
                        </a:solidFill>
                        <a:effectLst/>
                        <a:latin typeface="PT Sans" panose="020B0604020202020204" charset="0"/>
                        <a:cs typeface="Arial" panose="020B0604020202020204" pitchFamily="34" charset="0"/>
                      </a:endParaRP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ZA" sz="1100" b="1" i="0" u="none" strike="noStrike" dirty="0">
                          <a:solidFill>
                            <a:schemeClr val="tx1"/>
                          </a:solidFill>
                          <a:effectLst/>
                          <a:latin typeface="PT Sans" panose="020B0604020202020204" charset="0"/>
                          <a:cs typeface="Arial" panose="020B0604020202020204" pitchFamily="34" charset="0"/>
                        </a:rPr>
                        <a:t>Xolani Khumalo, CA(SA), CFA</a:t>
                      </a:r>
                    </a:p>
                    <a:p>
                      <a:pPr marL="0" marR="0" indent="0" algn="l" defTabSz="914400" rtl="0" eaLnBrk="1" fontAlgn="ctr" latinLnBrk="0" hangingPunct="1">
                        <a:lnSpc>
                          <a:spcPct val="100000"/>
                        </a:lnSpc>
                        <a:spcBef>
                          <a:spcPts val="0"/>
                        </a:spcBef>
                        <a:spcAft>
                          <a:spcPts val="0"/>
                        </a:spcAft>
                        <a:buClrTx/>
                        <a:buSzTx/>
                        <a:buFontTx/>
                        <a:buNone/>
                        <a:tabLst/>
                        <a:defRPr/>
                      </a:pPr>
                      <a:r>
                        <a:rPr lang="en-ZA" sz="1100" b="0" i="0" u="none" strike="noStrike" dirty="0">
                          <a:solidFill>
                            <a:schemeClr val="tx1"/>
                          </a:solidFill>
                          <a:effectLst/>
                          <a:latin typeface="PT Sans" panose="020B0604020202020204" charset="0"/>
                          <a:cs typeface="Arial" panose="020B0604020202020204" pitchFamily="34" charset="0"/>
                        </a:rPr>
                        <a:t>Director</a:t>
                      </a:r>
                    </a:p>
                    <a:p>
                      <a:pPr algn="l" fontAlgn="ctr"/>
                      <a:endParaRPr lang="en-ZA" sz="1100" b="0" i="0" u="none" strike="noStrike" dirty="0">
                        <a:solidFill>
                          <a:schemeClr val="tx1"/>
                        </a:solidFill>
                        <a:effectLst/>
                        <a:latin typeface="PT Sans" panose="020B0604020202020204" charset="0"/>
                        <a:cs typeface="Arial" panose="020B0604020202020204" pitchFamily="34" charset="0"/>
                      </a:endParaRPr>
                    </a:p>
                    <a:p>
                      <a:pPr algn="l" fontAlgn="ctr"/>
                      <a:r>
                        <a:rPr lang="en-ZA" sz="1100" b="0" i="1" u="none" strike="noStrike" dirty="0" err="1">
                          <a:solidFill>
                            <a:schemeClr val="tx1"/>
                          </a:solidFill>
                          <a:effectLst/>
                          <a:latin typeface="PT Sans" panose="020B0604020202020204" charset="0"/>
                          <a:cs typeface="Arial" panose="020B0604020202020204" pitchFamily="34" charset="0"/>
                        </a:rPr>
                        <a:t>BCom</a:t>
                      </a:r>
                      <a:r>
                        <a:rPr lang="en-ZA" sz="1100" b="0" i="1" u="none" strike="noStrike" dirty="0">
                          <a:solidFill>
                            <a:schemeClr val="tx1"/>
                          </a:solidFill>
                          <a:effectLst/>
                          <a:latin typeface="PT Sans" panose="020B0604020202020204" charset="0"/>
                          <a:cs typeface="Arial" panose="020B0604020202020204" pitchFamily="34" charset="0"/>
                        </a:rPr>
                        <a:t> </a:t>
                      </a:r>
                      <a:r>
                        <a:rPr lang="en-ZA" sz="1100" b="0" i="1" u="none" strike="noStrike" baseline="0" dirty="0">
                          <a:solidFill>
                            <a:schemeClr val="tx1"/>
                          </a:solidFill>
                          <a:effectLst/>
                          <a:latin typeface="PT Sans" panose="020B0604020202020204" charset="0"/>
                          <a:cs typeface="Arial" panose="020B0604020202020204" pitchFamily="34" charset="0"/>
                        </a:rPr>
                        <a:t>honours (Cum Laude), </a:t>
                      </a:r>
                      <a:r>
                        <a:rPr lang="en-ZA" sz="1100" b="0" i="1" u="none" strike="noStrike" dirty="0">
                          <a:solidFill>
                            <a:schemeClr val="tx1"/>
                          </a:solidFill>
                          <a:effectLst/>
                          <a:latin typeface="PT Sans" panose="020B0604020202020204" charset="0"/>
                          <a:cs typeface="Arial" panose="020B0604020202020204" pitchFamily="34" charset="0"/>
                        </a:rPr>
                        <a:t>CA(SA), CFA, CFE </a:t>
                      </a:r>
                    </a:p>
                    <a:p>
                      <a:pPr algn="l" fontAlgn="ctr"/>
                      <a:endParaRPr lang="en-ZA" sz="1100" b="0" i="0" u="none" strike="noStrike" dirty="0">
                        <a:solidFill>
                          <a:schemeClr val="tx1"/>
                        </a:solidFill>
                        <a:effectLst/>
                        <a:latin typeface="PT Sans" panose="020B0604020202020204" charset="0"/>
                        <a:cs typeface="Arial" panose="020B0604020202020204" pitchFamily="34" charset="0"/>
                      </a:endParaRPr>
                    </a:p>
                    <a:p>
                      <a:pPr algn="l" fontAlgn="ctr"/>
                      <a:r>
                        <a:rPr lang="en-ZA" sz="1100" b="0" i="0" u="none" strike="noStrike" dirty="0">
                          <a:solidFill>
                            <a:schemeClr val="tx1"/>
                          </a:solidFill>
                          <a:effectLst/>
                          <a:latin typeface="PT Sans" panose="020B0604020202020204" charset="0"/>
                          <a:cs typeface="Arial" panose="020B0604020202020204" pitchFamily="34" charset="0"/>
                        </a:rPr>
                        <a:t>Mr Khumalo has</a:t>
                      </a:r>
                      <a:r>
                        <a:rPr lang="en-ZA" sz="1100" b="0" i="0" u="none" strike="noStrike" baseline="0" dirty="0">
                          <a:solidFill>
                            <a:schemeClr val="tx1"/>
                          </a:solidFill>
                          <a:effectLst/>
                          <a:latin typeface="PT Sans" panose="020B0604020202020204" charset="0"/>
                          <a:cs typeface="Arial" panose="020B0604020202020204" pitchFamily="34" charset="0"/>
                        </a:rPr>
                        <a:t> over 14 years of Finance and Investment Banking experience accumulated from Commercial Banks and Development Funding Institutions (DFI). He has worked on a number of infrastructure and project finance transactions, locally &amp; internationally, and brings a wealth of experience into the Funds.</a:t>
                      </a:r>
                      <a:endParaRPr lang="en-ZA" sz="1100" b="0" i="0" u="none" strike="noStrike" dirty="0">
                        <a:solidFill>
                          <a:schemeClr val="tx1"/>
                        </a:solidFill>
                        <a:effectLst/>
                        <a:latin typeface="PT Sans" panose="020B0604020202020204" charset="0"/>
                        <a:cs typeface="Arial" panose="020B0604020202020204" pitchFamily="34" charset="0"/>
                      </a:endParaRP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7"/>
                  </a:ext>
                </a:extLst>
              </a:tr>
              <a:tr h="1403004">
                <a:tc>
                  <a:txBody>
                    <a:bodyPr/>
                    <a:lstStyle/>
                    <a:p>
                      <a:pPr algn="l" fontAlgn="ctr"/>
                      <a:r>
                        <a:rPr lang="en-ZA" sz="1100" b="0" i="1" u="none" strike="noStrike" dirty="0">
                          <a:solidFill>
                            <a:schemeClr val="tx1"/>
                          </a:solidFill>
                          <a:effectLst/>
                          <a:latin typeface="PT Sans" panose="020B0604020202020204" charset="0"/>
                          <a:cs typeface="Arial" panose="020B0604020202020204" pitchFamily="34" charset="0"/>
                        </a:rPr>
                        <a:t>Pic</a:t>
                      </a: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100" b="1" kern="1200" dirty="0" err="1">
                          <a:solidFill>
                            <a:schemeClr val="tx1"/>
                          </a:solidFill>
                          <a:effectLst/>
                          <a:latin typeface="PT Sans" panose="020B0604020202020204" charset="0"/>
                          <a:ea typeface="+mn-ea"/>
                          <a:cs typeface="Arial" panose="020B0604020202020204" pitchFamily="34" charset="0"/>
                        </a:rPr>
                        <a:t>Mr</a:t>
                      </a:r>
                      <a:r>
                        <a:rPr lang="en-US" sz="1100" b="1" kern="1200" dirty="0">
                          <a:solidFill>
                            <a:schemeClr val="tx1"/>
                          </a:solidFill>
                          <a:effectLst/>
                          <a:latin typeface="PT Sans" panose="020B0604020202020204" charset="0"/>
                          <a:ea typeface="+mn-ea"/>
                          <a:cs typeface="Arial" panose="020B0604020202020204" pitchFamily="34" charset="0"/>
                        </a:rPr>
                        <a:t> Mmolotsi</a:t>
                      </a:r>
                    </a:p>
                    <a:p>
                      <a:pPr marL="0" marR="0" indent="0" algn="l" defTabSz="914400" rtl="0" eaLnBrk="1" fontAlgn="ctr" latinLnBrk="0" hangingPunct="1">
                        <a:lnSpc>
                          <a:spcPct val="100000"/>
                        </a:lnSpc>
                        <a:spcBef>
                          <a:spcPts val="0"/>
                        </a:spcBef>
                        <a:spcAft>
                          <a:spcPts val="0"/>
                        </a:spcAft>
                        <a:buClrTx/>
                        <a:buSzTx/>
                        <a:buFontTx/>
                        <a:buNone/>
                        <a:tabLst/>
                        <a:defRPr/>
                      </a:pPr>
                      <a:r>
                        <a:rPr lang="en-ZA" sz="1100" b="0" i="0" u="none" strike="noStrike" dirty="0">
                          <a:solidFill>
                            <a:schemeClr val="tx1"/>
                          </a:solidFill>
                          <a:effectLst/>
                          <a:latin typeface="PT Sans" panose="020B0604020202020204" charset="0"/>
                          <a:cs typeface="Arial" panose="020B0604020202020204" pitchFamily="34" charset="0"/>
                        </a:rPr>
                        <a:t>Director </a:t>
                      </a:r>
                    </a:p>
                    <a:p>
                      <a:pPr algn="l" fontAlgn="ctr"/>
                      <a:endParaRPr lang="en-ZA" sz="1100" b="0" i="0" u="none" strike="noStrike" dirty="0">
                        <a:solidFill>
                          <a:schemeClr val="tx1"/>
                        </a:solidFill>
                        <a:effectLst/>
                        <a:latin typeface="PT Sans" panose="020B0604020202020204" charset="0"/>
                        <a:cs typeface="Arial" panose="020B0604020202020204" pitchFamily="34" charset="0"/>
                      </a:endParaRPr>
                    </a:p>
                    <a:p>
                      <a:pPr marL="0" marR="0" lvl="0" indent="0" algn="l" defTabSz="914400" rtl="0" eaLnBrk="1" fontAlgn="ctr" latinLnBrk="0" hangingPunct="1">
                        <a:lnSpc>
                          <a:spcPct val="100000"/>
                        </a:lnSpc>
                        <a:spcBef>
                          <a:spcPts val="0"/>
                        </a:spcBef>
                        <a:spcAft>
                          <a:spcPts val="0"/>
                        </a:spcAft>
                        <a:buClrTx/>
                        <a:buSzTx/>
                        <a:buFontTx/>
                        <a:buNone/>
                        <a:tabLst/>
                        <a:defRPr/>
                      </a:pPr>
                      <a:r>
                        <a:rPr lang="en-US" sz="1100" kern="1200" dirty="0">
                          <a:solidFill>
                            <a:schemeClr val="tx1">
                              <a:lumMod val="85000"/>
                              <a:lumOff val="15000"/>
                            </a:schemeClr>
                          </a:solidFill>
                          <a:effectLst/>
                          <a:latin typeface="PT Sans" panose="020B0503020203020204" pitchFamily="34" charset="77"/>
                          <a:ea typeface="+mn-ea"/>
                          <a:cs typeface="Arial" panose="020B0604020202020204" pitchFamily="34" charset="0"/>
                        </a:rPr>
                        <a:t>B.SC </a:t>
                      </a:r>
                      <a:r>
                        <a:rPr lang="en-GB" sz="1100" dirty="0">
                          <a:solidFill>
                            <a:schemeClr val="tx1">
                              <a:lumMod val="85000"/>
                              <a:lumOff val="15000"/>
                            </a:schemeClr>
                          </a:solidFill>
                          <a:latin typeface="PT Sans" panose="020B0503020203020204" pitchFamily="34" charset="77"/>
                        </a:rPr>
                        <a:t>Mathematics</a:t>
                      </a:r>
                    </a:p>
                    <a:p>
                      <a:pPr marL="0" marR="0" lvl="0" indent="0" algn="l" defTabSz="914400" rtl="0" eaLnBrk="1" fontAlgn="ctr" latinLnBrk="0" hangingPunct="1">
                        <a:lnSpc>
                          <a:spcPct val="100000"/>
                        </a:lnSpc>
                        <a:spcBef>
                          <a:spcPts val="0"/>
                        </a:spcBef>
                        <a:spcAft>
                          <a:spcPts val="0"/>
                        </a:spcAft>
                        <a:buClrTx/>
                        <a:buSzTx/>
                        <a:buFontTx/>
                        <a:buNone/>
                        <a:tabLst/>
                        <a:defRPr/>
                      </a:pPr>
                      <a:endParaRPr lang="en-US" sz="1100" kern="1200" dirty="0">
                        <a:solidFill>
                          <a:schemeClr val="tx1">
                            <a:lumMod val="85000"/>
                            <a:lumOff val="15000"/>
                          </a:schemeClr>
                        </a:solidFill>
                        <a:effectLst/>
                        <a:latin typeface="PT Sans" panose="020B0503020203020204" pitchFamily="34" charset="77"/>
                        <a:ea typeface="+mn-ea"/>
                        <a:cs typeface="Arial" panose="020B0604020202020204" pitchFamily="34" charset="0"/>
                      </a:endParaRPr>
                    </a:p>
                    <a:p>
                      <a:pPr marL="0" marR="0" indent="0" algn="l" defTabSz="914400" rtl="0" eaLnBrk="1" fontAlgn="ctr" latinLnBrk="0" hangingPunct="1">
                        <a:lnSpc>
                          <a:spcPct val="100000"/>
                        </a:lnSpc>
                        <a:spcBef>
                          <a:spcPts val="0"/>
                        </a:spcBef>
                        <a:spcAft>
                          <a:spcPts val="0"/>
                        </a:spcAft>
                        <a:buClrTx/>
                        <a:buSzTx/>
                        <a:buFontTx/>
                        <a:buNone/>
                        <a:tabLst/>
                        <a:defRPr/>
                      </a:pPr>
                      <a:r>
                        <a:rPr lang="en-GB" sz="1100" b="0" i="0" u="none" strike="noStrike" kern="1200" dirty="0">
                          <a:solidFill>
                            <a:schemeClr val="tx1"/>
                          </a:solidFill>
                          <a:effectLst/>
                          <a:latin typeface="+mn-lt"/>
                          <a:ea typeface="+mn-ea"/>
                          <a:cs typeface="+mn-cs"/>
                        </a:rPr>
                        <a:t>Mr. Mmolotsi has extensive modelling experience across various sectors including Energy, Health, Mining &amp; Beneficiation, Oil Storage and Property. This includes regulated industries where he assisted clients in submitting tariff applications to the National Energy Regulator of South Africa (NERSA), assisted clients with Corporate Valuations and bespoke Excel tools, for investment decision making and management purposes.</a:t>
                      </a:r>
                      <a:endParaRPr lang="en-US" sz="1100" b="0" i="0" u="none" strike="noStrike" kern="1200" dirty="0">
                        <a:solidFill>
                          <a:schemeClr val="tx1"/>
                        </a:solidFill>
                        <a:effectLst/>
                        <a:latin typeface="PT Sans" panose="020B0604020202020204" charset="0"/>
                        <a:ea typeface="+mn-ea"/>
                        <a:cs typeface="Arial" panose="020B0604020202020204" pitchFamily="34" charset="0"/>
                      </a:endParaRPr>
                    </a:p>
                    <a:p>
                      <a:pPr marL="0" marR="0" indent="0" algn="l" defTabSz="914400" rtl="0" eaLnBrk="1" fontAlgn="ctr" latinLnBrk="0" hangingPunct="1">
                        <a:lnSpc>
                          <a:spcPct val="100000"/>
                        </a:lnSpc>
                        <a:spcBef>
                          <a:spcPts val="0"/>
                        </a:spcBef>
                        <a:spcAft>
                          <a:spcPts val="0"/>
                        </a:spcAft>
                        <a:buClrTx/>
                        <a:buSzTx/>
                        <a:buFontTx/>
                        <a:buNone/>
                        <a:tabLst/>
                        <a:defRPr/>
                      </a:pPr>
                      <a:endParaRPr lang="en-ZA" sz="1100" b="0" i="0" u="none" strike="noStrike" dirty="0">
                        <a:solidFill>
                          <a:schemeClr val="tx1"/>
                        </a:solidFill>
                        <a:effectLst/>
                        <a:latin typeface="PT Sans" panose="020B0604020202020204" charset="0"/>
                        <a:cs typeface="Arial" panose="020B0604020202020204" pitchFamily="34" charset="0"/>
                      </a:endParaRPr>
                    </a:p>
                  </a:txBody>
                  <a:tcPr marL="12700" marR="12700" marT="127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3"/>
                  </a:ext>
                </a:extLst>
              </a:tr>
            </a:tbl>
          </a:graphicData>
        </a:graphic>
      </p:graphicFrame>
      <p:pic>
        <p:nvPicPr>
          <p:cNvPr id="8" name="Picture 7">
            <a:extLst>
              <a:ext uri="{FF2B5EF4-FFF2-40B4-BE49-F238E27FC236}">
                <a16:creationId xmlns:a16="http://schemas.microsoft.com/office/drawing/2014/main" id="{B1A4E9B2-155C-B646-8A4C-ED299ABE6B66}"/>
              </a:ext>
            </a:extLst>
          </p:cNvPr>
          <p:cNvPicPr>
            <a:picLocks noChangeAspect="1"/>
          </p:cNvPicPr>
          <p:nvPr/>
        </p:nvPicPr>
        <p:blipFill rotWithShape="1">
          <a:blip r:embed="rId4"/>
          <a:srcRect l="27936" r="15801" b="31361"/>
          <a:stretch/>
        </p:blipFill>
        <p:spPr>
          <a:xfrm>
            <a:off x="11678700" y="6512644"/>
            <a:ext cx="433468" cy="230832"/>
          </a:xfrm>
          <a:prstGeom prst="rect">
            <a:avLst/>
          </a:prstGeom>
          <a:solidFill>
            <a:schemeClr val="bg1"/>
          </a:solidFill>
        </p:spPr>
      </p:pic>
      <p:sp>
        <p:nvSpPr>
          <p:cNvPr id="9" name="Rectangle 8"/>
          <p:cNvSpPr/>
          <p:nvPr/>
        </p:nvSpPr>
        <p:spPr>
          <a:xfrm rot="16200000">
            <a:off x="-2185430" y="3167390"/>
            <a:ext cx="5052986" cy="523220"/>
          </a:xfrm>
          <a:prstGeom prst="rect">
            <a:avLst/>
          </a:prstGeom>
        </p:spPr>
        <p:txBody>
          <a:bodyPr wrap="none">
            <a:spAutoFit/>
          </a:bodyPr>
          <a:lstStyle/>
          <a:p>
            <a:r>
              <a:rPr lang="en-ZA" sz="2800" b="1" dirty="0">
                <a:solidFill>
                  <a:schemeClr val="bg1"/>
                </a:solidFill>
                <a:latin typeface="Bebas Neue" panose="020B0606020202050201" pitchFamily="34" charset="0"/>
              </a:rPr>
              <a:t>EXECUTIVE &amp; INVESTMENT TEAM</a:t>
            </a:r>
            <a:endParaRPr lang="en-US" sz="2800" b="1" dirty="0">
              <a:solidFill>
                <a:schemeClr val="bg1"/>
              </a:solidFill>
              <a:latin typeface="Bebas Neue" panose="020B0606020202050201" pitchFamily="34" charset="0"/>
            </a:endParaRPr>
          </a:p>
        </p:txBody>
      </p:sp>
      <p:sp>
        <p:nvSpPr>
          <p:cNvPr id="10" name="Rectangle 9">
            <a:extLst>
              <a:ext uri="{FF2B5EF4-FFF2-40B4-BE49-F238E27FC236}">
                <a16:creationId xmlns:a16="http://schemas.microsoft.com/office/drawing/2014/main" id="{D2A300C5-99FA-F34E-A353-20C33565D57D}"/>
              </a:ext>
            </a:extLst>
          </p:cNvPr>
          <p:cNvSpPr/>
          <p:nvPr/>
        </p:nvSpPr>
        <p:spPr>
          <a:xfrm>
            <a:off x="4594626" y="6512644"/>
            <a:ext cx="3002745" cy="230832"/>
          </a:xfrm>
          <a:prstGeom prst="rect">
            <a:avLst/>
          </a:prstGeom>
        </p:spPr>
        <p:txBody>
          <a:bodyPr wrap="none" anchor="ctr">
            <a:spAutoFit/>
          </a:bodyPr>
          <a:lstStyle/>
          <a:p>
            <a:pPr marL="12700" algn="ctr">
              <a:lnSpc>
                <a:spcPct val="100000"/>
              </a:lnSpc>
              <a:spcBef>
                <a:spcPts val="40"/>
              </a:spcBef>
            </a:pPr>
            <a:r>
              <a:rPr lang="en-US" sz="900" spc="0" dirty="0">
                <a:solidFill>
                  <a:schemeClr val="bg1">
                    <a:lumMod val="65000"/>
                  </a:schemeClr>
                </a:solidFill>
                <a:latin typeface="PT Sans" panose="020B0503020203020204" pitchFamily="34" charset="0"/>
              </a:rPr>
              <a:t>Private </a:t>
            </a:r>
            <a:r>
              <a:rPr lang="en-US" sz="900" spc="25" dirty="0">
                <a:solidFill>
                  <a:schemeClr val="bg1">
                    <a:lumMod val="65000"/>
                  </a:schemeClr>
                </a:solidFill>
                <a:latin typeface="PT Sans" panose="020B0503020203020204" pitchFamily="34" charset="0"/>
              </a:rPr>
              <a:t>Placement </a:t>
            </a:r>
            <a:r>
              <a:rPr lang="en-US" sz="900" spc="30" dirty="0">
                <a:solidFill>
                  <a:schemeClr val="bg1">
                    <a:lumMod val="65000"/>
                  </a:schemeClr>
                </a:solidFill>
                <a:latin typeface="PT Sans" panose="020B0503020203020204" pitchFamily="34" charset="0"/>
              </a:rPr>
              <a:t>Memorandum </a:t>
            </a:r>
            <a:r>
              <a:rPr lang="en-US" sz="900" spc="5" dirty="0">
                <a:solidFill>
                  <a:schemeClr val="bg1">
                    <a:lumMod val="65000"/>
                  </a:schemeClr>
                </a:solidFill>
                <a:latin typeface="PT Sans" panose="020B0503020203020204" pitchFamily="34" charset="0"/>
              </a:rPr>
              <a:t>– </a:t>
            </a:r>
            <a:r>
              <a:rPr lang="en-US" sz="900" spc="10" dirty="0">
                <a:solidFill>
                  <a:schemeClr val="bg1">
                    <a:lumMod val="65000"/>
                  </a:schemeClr>
                </a:solidFill>
                <a:latin typeface="PT Sans" panose="020B0503020203020204" pitchFamily="34" charset="0"/>
              </a:rPr>
              <a:t>Executive</a:t>
            </a:r>
            <a:r>
              <a:rPr lang="en-US" sz="900" spc="-155" dirty="0">
                <a:solidFill>
                  <a:schemeClr val="bg1">
                    <a:lumMod val="65000"/>
                  </a:schemeClr>
                </a:solidFill>
                <a:latin typeface="PT Sans" panose="020B0503020203020204" pitchFamily="34" charset="0"/>
              </a:rPr>
              <a:t> </a:t>
            </a:r>
            <a:r>
              <a:rPr lang="en-US" sz="900" spc="25" dirty="0">
                <a:solidFill>
                  <a:schemeClr val="bg1">
                    <a:lumMod val="65000"/>
                  </a:schemeClr>
                </a:solidFill>
                <a:latin typeface="PT Sans" panose="020B0503020203020204" pitchFamily="34" charset="0"/>
              </a:rPr>
              <a:t>Summary</a:t>
            </a:r>
          </a:p>
        </p:txBody>
      </p:sp>
    </p:spTree>
    <p:extLst>
      <p:ext uri="{BB962C8B-B14F-4D97-AF65-F5344CB8AC3E}">
        <p14:creationId xmlns:p14="http://schemas.microsoft.com/office/powerpoint/2010/main" val="1343634837"/>
      </p:ext>
    </p:extLst>
  </p:cSld>
  <p:clrMapOvr>
    <a:masterClrMapping/>
  </p:clrMapOvr>
  <p:transition spd="slow" advClick="0">
    <p:push/>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2119</TotalTime>
  <Words>1011</Words>
  <Application>Microsoft Macintosh PowerPoint</Application>
  <PresentationFormat>Widescreen</PresentationFormat>
  <Paragraphs>177</Paragraphs>
  <Slides>11</Slides>
  <Notes>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11</vt:i4>
      </vt:variant>
    </vt:vector>
  </HeadingPairs>
  <TitlesOfParts>
    <vt:vector size="20" baseType="lpstr">
      <vt:lpstr>ＭＳ Ｐゴシック</vt:lpstr>
      <vt:lpstr>Arial</vt:lpstr>
      <vt:lpstr>Bebas Neue</vt:lpstr>
      <vt:lpstr>Calibri</vt:lpstr>
      <vt:lpstr>Calibri Light</vt:lpstr>
      <vt:lpstr>PT Sans</vt:lpstr>
      <vt:lpstr>Roboto Regular</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Xolani Khumalo</dc:creator>
  <cp:lastModifiedBy>Microsoft Office User</cp:lastModifiedBy>
  <cp:revision>38</cp:revision>
  <cp:lastPrinted>2019-01-14T08:28:32Z</cp:lastPrinted>
  <dcterms:created xsi:type="dcterms:W3CDTF">2019-01-09T09:06:21Z</dcterms:created>
  <dcterms:modified xsi:type="dcterms:W3CDTF">2019-01-14T08:49:29Z</dcterms:modified>
</cp:coreProperties>
</file>